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57" r:id="rId4"/>
    <p:sldId id="259" r:id="rId5"/>
    <p:sldId id="263" r:id="rId6"/>
    <p:sldId id="260" r:id="rId7"/>
    <p:sldId id="265" r:id="rId8"/>
    <p:sldId id="266" r:id="rId9"/>
    <p:sldId id="267" r:id="rId10"/>
    <p:sldId id="269" r:id="rId11"/>
    <p:sldId id="270" r:id="rId12"/>
    <p:sldId id="271" r:id="rId13"/>
    <p:sldId id="272" r:id="rId14"/>
    <p:sldId id="273" r:id="rId15"/>
    <p:sldId id="261" r:id="rId16"/>
    <p:sldId id="264" r:id="rId17"/>
    <p:sldId id="274" r:id="rId18"/>
    <p:sldId id="275" r:id="rId19"/>
    <p:sldId id="262" r:id="rId20"/>
    <p:sldId id="276" r:id="rId21"/>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4" d="100"/>
          <a:sy n="144" d="100"/>
        </p:scale>
        <p:origin x="65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bg1">
                    <a:lumMod val="9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bg1">
                    <a:lumMod val="9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bg1">
                    <a:lumMod val="9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bg1">
                    <a:lumMod val="9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bg1">
                    <a:lumMod val="9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bg1">
                    <a:lumMod val="9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t>12/11/2018</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23929" y="4126309"/>
            <a:ext cx="4860030" cy="830997"/>
          </a:xfrm>
          <a:prstGeom prst="rect">
            <a:avLst/>
          </a:prstGeom>
          <a:noFill/>
        </p:spPr>
        <p:txBody>
          <a:bodyPr wrap="square">
            <a:spAutoFit/>
          </a:bodyPr>
          <a:lstStyle/>
          <a:p>
            <a:pPr algn="r" fontAlgn="auto">
              <a:spcBef>
                <a:spcPts val="0"/>
              </a:spcBef>
              <a:spcAft>
                <a:spcPts val="0"/>
              </a:spcAft>
              <a:defRPr/>
            </a:pPr>
            <a:r>
              <a:rPr kumimoji="0" lang="en-US" altLang="ko-KR" sz="1200" b="1" dirty="0" smtClean="0">
                <a:solidFill>
                  <a:schemeClr val="bg1">
                    <a:lumMod val="95000"/>
                  </a:schemeClr>
                </a:solidFill>
                <a:latin typeface="Arial" pitchFamily="34" charset="0"/>
                <a:cs typeface="Arial" pitchFamily="34" charset="0"/>
              </a:rPr>
              <a:t>Advisor: </a:t>
            </a:r>
            <a:r>
              <a:rPr kumimoji="0" lang="en-US" altLang="ko-KR" sz="1200" b="1" dirty="0" err="1" smtClean="0">
                <a:solidFill>
                  <a:schemeClr val="bg1">
                    <a:lumMod val="95000"/>
                  </a:schemeClr>
                </a:solidFill>
                <a:latin typeface="Arial" pitchFamily="34" charset="0"/>
                <a:cs typeface="Arial" pitchFamily="34" charset="0"/>
              </a:rPr>
              <a:t>Jia-lin</a:t>
            </a:r>
            <a:r>
              <a:rPr kumimoji="0" lang="en-US" altLang="ko-KR" sz="1200" b="1" dirty="0" smtClean="0">
                <a:solidFill>
                  <a:schemeClr val="bg1">
                    <a:lumMod val="95000"/>
                  </a:schemeClr>
                </a:solidFill>
                <a:latin typeface="Arial" pitchFamily="34" charset="0"/>
                <a:cs typeface="Arial" pitchFamily="34" charset="0"/>
              </a:rPr>
              <a:t> </a:t>
            </a:r>
            <a:r>
              <a:rPr kumimoji="0" lang="en-US" altLang="ko-KR" sz="1200" b="1" dirty="0" err="1" smtClean="0">
                <a:solidFill>
                  <a:schemeClr val="bg1">
                    <a:lumMod val="95000"/>
                  </a:schemeClr>
                </a:solidFill>
                <a:latin typeface="Arial" pitchFamily="34" charset="0"/>
                <a:cs typeface="Arial" pitchFamily="34" charset="0"/>
              </a:rPr>
              <a:t>Koh</a:t>
            </a:r>
            <a:endParaRPr kumimoji="0" lang="en-US" altLang="ko-KR" sz="1200" b="1" dirty="0" smtClean="0">
              <a:solidFill>
                <a:schemeClr val="bg1">
                  <a:lumMod val="95000"/>
                </a:schemeClr>
              </a:solidFill>
              <a:latin typeface="Arial" pitchFamily="34" charset="0"/>
              <a:cs typeface="Arial" pitchFamily="34" charset="0"/>
            </a:endParaRPr>
          </a:p>
          <a:p>
            <a:pPr algn="r" fontAlgn="auto">
              <a:spcBef>
                <a:spcPts val="0"/>
              </a:spcBef>
              <a:spcAft>
                <a:spcPts val="0"/>
              </a:spcAft>
              <a:defRPr/>
            </a:pPr>
            <a:r>
              <a:rPr kumimoji="0" lang="en-US" altLang="ko-KR" sz="1200" b="1" dirty="0" smtClean="0">
                <a:solidFill>
                  <a:schemeClr val="bg1">
                    <a:lumMod val="95000"/>
                  </a:schemeClr>
                </a:solidFill>
                <a:latin typeface="Arial" pitchFamily="34" charset="0"/>
                <a:cs typeface="Arial" pitchFamily="34" charset="0"/>
              </a:rPr>
              <a:t>Speaker: Yin-</a:t>
            </a:r>
            <a:r>
              <a:rPr kumimoji="0" lang="en-US" altLang="ko-KR" sz="1200" b="1" dirty="0" err="1" smtClean="0">
                <a:solidFill>
                  <a:schemeClr val="bg1">
                    <a:lumMod val="95000"/>
                  </a:schemeClr>
                </a:solidFill>
                <a:latin typeface="Arial" pitchFamily="34" charset="0"/>
                <a:cs typeface="Arial" pitchFamily="34" charset="0"/>
              </a:rPr>
              <a:t>hsiang</a:t>
            </a:r>
            <a:r>
              <a:rPr kumimoji="0" lang="en-US" altLang="ko-KR" sz="1200" b="1" dirty="0" smtClean="0">
                <a:solidFill>
                  <a:schemeClr val="bg1">
                    <a:lumMod val="95000"/>
                  </a:schemeClr>
                </a:solidFill>
                <a:latin typeface="Arial" pitchFamily="34" charset="0"/>
                <a:cs typeface="Arial" pitchFamily="34" charset="0"/>
              </a:rPr>
              <a:t> Liao</a:t>
            </a:r>
          </a:p>
          <a:p>
            <a:pPr algn="r" fontAlgn="auto">
              <a:spcBef>
                <a:spcPts val="0"/>
              </a:spcBef>
              <a:spcAft>
                <a:spcPts val="0"/>
              </a:spcAft>
              <a:defRPr/>
            </a:pPr>
            <a:r>
              <a:rPr lang="en-US" altLang="ko-KR" sz="1200" b="1" dirty="0" smtClean="0">
                <a:solidFill>
                  <a:schemeClr val="bg1">
                    <a:lumMod val="95000"/>
                  </a:schemeClr>
                </a:solidFill>
                <a:latin typeface="Arial" pitchFamily="34" charset="0"/>
                <a:cs typeface="Arial" pitchFamily="34" charset="0"/>
              </a:rPr>
              <a:t>Source: NAACL 2018</a:t>
            </a:r>
          </a:p>
          <a:p>
            <a:pPr algn="r" fontAlgn="auto">
              <a:spcBef>
                <a:spcPts val="0"/>
              </a:spcBef>
              <a:spcAft>
                <a:spcPts val="0"/>
              </a:spcAft>
              <a:defRPr/>
            </a:pPr>
            <a:r>
              <a:rPr kumimoji="0" lang="en-US" altLang="ko-KR" sz="1200" b="1" dirty="0" smtClean="0">
                <a:solidFill>
                  <a:schemeClr val="bg1">
                    <a:lumMod val="95000"/>
                  </a:schemeClr>
                </a:solidFill>
                <a:latin typeface="Arial" pitchFamily="34" charset="0"/>
                <a:cs typeface="Arial" pitchFamily="34" charset="0"/>
              </a:rPr>
              <a:t>Date: Dec11/ 2018    </a:t>
            </a:r>
            <a:endParaRPr kumimoji="0" lang="en-US" altLang="ko-KR" sz="1200" b="1" dirty="0">
              <a:solidFill>
                <a:schemeClr val="bg1">
                  <a:lumMod val="95000"/>
                </a:schemeClr>
              </a:solidFill>
              <a:latin typeface="Arial" pitchFamily="34" charset="0"/>
              <a:cs typeface="Arial" pitchFamily="34" charset="0"/>
            </a:endParaRPr>
          </a:p>
        </p:txBody>
      </p:sp>
      <p:sp>
        <p:nvSpPr>
          <p:cNvPr id="5" name="TextBox 1"/>
          <p:cNvSpPr txBox="1">
            <a:spLocks noChangeArrowheads="1"/>
          </p:cNvSpPr>
          <p:nvPr/>
        </p:nvSpPr>
        <p:spPr bwMode="auto">
          <a:xfrm>
            <a:off x="4067944" y="1995686"/>
            <a:ext cx="5004048" cy="2062103"/>
          </a:xfrm>
          <a:prstGeom prst="rect">
            <a:avLst/>
          </a:prstGeom>
          <a:noFill/>
          <a:ln w="9525">
            <a:noFill/>
            <a:miter lim="800000"/>
            <a:headEnd/>
            <a:tailEnd/>
          </a:ln>
        </p:spPr>
        <p:txBody>
          <a:bodyPr wrap="square">
            <a:spAutoFit/>
          </a:bodyPr>
          <a:lstStyle/>
          <a:p>
            <a:pPr algn="r"/>
            <a:r>
              <a:rPr lang="en-US" altLang="ko-KR" sz="3200" b="1" dirty="0" smtClean="0">
                <a:solidFill>
                  <a:schemeClr val="bg1">
                    <a:lumMod val="95000"/>
                  </a:schemeClr>
                </a:solidFill>
                <a:latin typeface="Arial" pitchFamily="34" charset="0"/>
                <a:ea typeface="맑은 고딕" pitchFamily="50" charset="-127"/>
                <a:cs typeface="Arial" pitchFamily="34" charset="0"/>
              </a:rPr>
              <a:t>Self-Training for </a:t>
            </a:r>
          </a:p>
          <a:p>
            <a:pPr algn="r"/>
            <a:r>
              <a:rPr lang="en-US" altLang="ko-KR" sz="3200" b="1" dirty="0" smtClean="0">
                <a:solidFill>
                  <a:schemeClr val="bg1">
                    <a:lumMod val="95000"/>
                  </a:schemeClr>
                </a:solidFill>
                <a:latin typeface="Arial" pitchFamily="34" charset="0"/>
                <a:ea typeface="맑은 고딕" pitchFamily="50" charset="-127"/>
                <a:cs typeface="Arial" pitchFamily="34" charset="0"/>
              </a:rPr>
              <a:t>Jointly Learning to </a:t>
            </a:r>
          </a:p>
          <a:p>
            <a:pPr algn="r"/>
            <a:r>
              <a:rPr lang="en-US" altLang="ko-KR" sz="3200" b="1" dirty="0" smtClean="0">
                <a:solidFill>
                  <a:schemeClr val="bg1">
                    <a:lumMod val="95000"/>
                  </a:schemeClr>
                </a:solidFill>
                <a:latin typeface="Arial" pitchFamily="34" charset="0"/>
                <a:ea typeface="맑은 고딕" pitchFamily="50" charset="-127"/>
                <a:cs typeface="Arial" pitchFamily="34" charset="0"/>
              </a:rPr>
              <a:t>Ask and Answer Questions</a:t>
            </a:r>
          </a:p>
        </p:txBody>
      </p:sp>
    </p:spTree>
    <p:extLst>
      <p:ext uri="{BB962C8B-B14F-4D97-AF65-F5344CB8AC3E}">
        <p14:creationId xmlns:p14="http://schemas.microsoft.com/office/powerpoint/2010/main" val="30344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Method</a:t>
            </a:r>
            <a:endParaRPr lang="ko-KR" altLang="en-US" dirty="0"/>
          </a:p>
        </p:txBody>
      </p:sp>
      <p:sp>
        <p:nvSpPr>
          <p:cNvPr id="5" name="Content Placeholder 4"/>
          <p:cNvSpPr>
            <a:spLocks noGrp="1"/>
          </p:cNvSpPr>
          <p:nvPr>
            <p:ph idx="10"/>
          </p:nvPr>
        </p:nvSpPr>
        <p:spPr/>
        <p:txBody>
          <a:bodyPr/>
          <a:lstStyle/>
          <a:p>
            <a:r>
              <a:rPr lang="en-US" altLang="ko-KR" sz="2000" dirty="0" smtClean="0"/>
              <a:t>After training QA, QG models from labeled corpus, the QG model are used to create more questions from the unlabeled text corpus and the QA model is used to answer these questions.</a:t>
            </a:r>
          </a:p>
          <a:p>
            <a:endParaRPr lang="en-US" altLang="ko-KR" sz="2000" dirty="0"/>
          </a:p>
          <a:p>
            <a:r>
              <a:rPr lang="en-US" altLang="ko-KR" sz="2000" dirty="0" smtClean="0"/>
              <a:t>Therefore, we get new Q-A pairs.</a:t>
            </a:r>
          </a:p>
          <a:p>
            <a:endParaRPr lang="ko-KR" altLang="en-US" sz="2000" dirty="0"/>
          </a:p>
        </p:txBody>
      </p:sp>
      <p:sp>
        <p:nvSpPr>
          <p:cNvPr id="4" name="內容版面配置區 3"/>
          <p:cNvSpPr>
            <a:spLocks noGrp="1"/>
          </p:cNvSpPr>
          <p:nvPr>
            <p:ph idx="1"/>
          </p:nvPr>
        </p:nvSpPr>
        <p:spPr/>
        <p:txBody>
          <a:bodyPr/>
          <a:lstStyle/>
          <a:p>
            <a:endParaRPr lang="zh-TW" altLang="en-US" dirty="0"/>
          </a:p>
        </p:txBody>
      </p:sp>
      <p:sp>
        <p:nvSpPr>
          <p:cNvPr id="7" name="Google Shape;460;p27"/>
          <p:cNvSpPr/>
          <p:nvPr/>
        </p:nvSpPr>
        <p:spPr>
          <a:xfrm>
            <a:off x="6654538" y="279787"/>
            <a:ext cx="1186221" cy="676671"/>
          </a:xfrm>
          <a:prstGeom prst="chevron">
            <a:avLst>
              <a:gd name="adj" fmla="val 29853"/>
            </a:avLst>
          </a:prstGeom>
          <a:solidFill>
            <a:schemeClr val="tx2">
              <a:lumMod val="40000"/>
              <a:lumOff val="60000"/>
              <a:alpha val="35380"/>
            </a:scheme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lvl="0" algn="ctr"/>
            <a:r>
              <a:rPr lang="en-US" altLang="zh-TW" sz="900" dirty="0">
                <a:solidFill>
                  <a:srgbClr val="FFFFFF"/>
                </a:solidFill>
                <a:latin typeface="Arial" panose="020B0604020202020204" pitchFamily="34" charset="0"/>
                <a:ea typeface="Nunito"/>
                <a:cs typeface="Arial" panose="020B0604020202020204" pitchFamily="34" charset="0"/>
                <a:sym typeface="Nunito"/>
              </a:rPr>
              <a:t>Get Q-A </a:t>
            </a:r>
            <a:endParaRPr lang="en-US" altLang="zh-TW" sz="900" dirty="0" smtClean="0">
              <a:solidFill>
                <a:srgbClr val="FFFFFF"/>
              </a:solidFill>
              <a:latin typeface="Arial" panose="020B0604020202020204" pitchFamily="34" charset="0"/>
              <a:ea typeface="Nunito"/>
              <a:cs typeface="Arial" panose="020B0604020202020204" pitchFamily="34" charset="0"/>
              <a:sym typeface="Nunito"/>
            </a:endParaRPr>
          </a:p>
          <a:p>
            <a:pPr lvl="0" algn="ctr"/>
            <a:r>
              <a:rPr lang="en-US" altLang="zh-TW" sz="900" dirty="0" smtClean="0">
                <a:solidFill>
                  <a:srgbClr val="FFFFFF"/>
                </a:solidFill>
                <a:latin typeface="Arial" panose="020B0604020202020204" pitchFamily="34" charset="0"/>
                <a:ea typeface="Nunito"/>
                <a:cs typeface="Arial" panose="020B0604020202020204" pitchFamily="34" charset="0"/>
                <a:sym typeface="Nunito"/>
              </a:rPr>
              <a:t>pairs </a:t>
            </a:r>
            <a:r>
              <a:rPr lang="en-US" altLang="zh-TW" sz="900" dirty="0">
                <a:solidFill>
                  <a:srgbClr val="FFFFFF"/>
                </a:solidFill>
                <a:latin typeface="Arial" panose="020B0604020202020204" pitchFamily="34" charset="0"/>
                <a:ea typeface="Nunito"/>
                <a:cs typeface="Arial" panose="020B0604020202020204" pitchFamily="34" charset="0"/>
                <a:sym typeface="Nunito"/>
              </a:rPr>
              <a:t>from unlabeled </a:t>
            </a:r>
            <a:endParaRPr lang="en-US" altLang="zh-TW" sz="900" dirty="0" smtClean="0">
              <a:solidFill>
                <a:srgbClr val="FFFFFF"/>
              </a:solidFill>
              <a:latin typeface="Arial" panose="020B0604020202020204" pitchFamily="34" charset="0"/>
              <a:ea typeface="Nunito"/>
              <a:cs typeface="Arial" panose="020B0604020202020204" pitchFamily="34" charset="0"/>
              <a:sym typeface="Nunito"/>
            </a:endParaRPr>
          </a:p>
          <a:p>
            <a:pPr lvl="0" algn="ctr"/>
            <a:r>
              <a:rPr lang="en-US" altLang="zh-TW" sz="900" dirty="0" smtClean="0">
                <a:solidFill>
                  <a:srgbClr val="FFFFFF"/>
                </a:solidFill>
                <a:latin typeface="Arial" panose="020B0604020202020204" pitchFamily="34" charset="0"/>
                <a:ea typeface="Nunito"/>
                <a:cs typeface="Arial" panose="020B0604020202020204" pitchFamily="34" charset="0"/>
                <a:sym typeface="Nunito"/>
              </a:rPr>
              <a:t>text</a:t>
            </a:r>
            <a:endParaRPr lang="en-US" altLang="zh-TW"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9" name="Google Shape;459;p27"/>
          <p:cNvSpPr/>
          <p:nvPr/>
        </p:nvSpPr>
        <p:spPr>
          <a:xfrm>
            <a:off x="5663473" y="279786"/>
            <a:ext cx="1069380" cy="676671"/>
          </a:xfrm>
          <a:prstGeom prst="homePlate">
            <a:avLst>
              <a:gd name="adj" fmla="val 30129"/>
            </a:avLst>
          </a:prstGeom>
          <a:solidFill>
            <a:schemeClr val="bg1">
              <a:lumMod val="95000"/>
              <a:alpha val="35380"/>
            </a:scheme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Train initial </a:t>
            </a:r>
          </a:p>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QA/QG model</a:t>
            </a:r>
            <a:endParaRPr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10" name="Google Shape;461;p27"/>
          <p:cNvSpPr/>
          <p:nvPr/>
        </p:nvSpPr>
        <p:spPr>
          <a:xfrm>
            <a:off x="7740554" y="279785"/>
            <a:ext cx="1151926" cy="676671"/>
          </a:xfrm>
          <a:prstGeom prst="chevron">
            <a:avLst>
              <a:gd name="adj" fmla="val 29853"/>
            </a:avLst>
          </a:prstGeom>
          <a:solidFill>
            <a:srgbClr val="FFFFFF">
              <a:alpha val="35380"/>
            </a:srgb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Update the models</a:t>
            </a:r>
            <a:endParaRPr sz="900" dirty="0">
              <a:solidFill>
                <a:srgbClr val="FFFFFF"/>
              </a:solidFill>
              <a:latin typeface="Arial" panose="020B0604020202020204" pitchFamily="34" charset="0"/>
              <a:ea typeface="Nunito"/>
              <a:cs typeface="Arial" panose="020B0604020202020204" pitchFamily="34" charset="0"/>
              <a:sym typeface="Nunito"/>
            </a:endParaRPr>
          </a:p>
        </p:txBody>
      </p:sp>
    </p:spTree>
    <p:extLst>
      <p:ext uri="{BB962C8B-B14F-4D97-AF65-F5344CB8AC3E}">
        <p14:creationId xmlns:p14="http://schemas.microsoft.com/office/powerpoint/2010/main" val="1379732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Method</a:t>
            </a:r>
            <a:endParaRPr lang="ko-KR" altLang="en-US" dirty="0"/>
          </a:p>
        </p:txBody>
      </p:sp>
      <p:sp>
        <p:nvSpPr>
          <p:cNvPr id="5" name="Content Placeholder 4"/>
          <p:cNvSpPr>
            <a:spLocks noGrp="1"/>
          </p:cNvSpPr>
          <p:nvPr>
            <p:ph idx="10"/>
          </p:nvPr>
        </p:nvSpPr>
        <p:spPr/>
        <p:txBody>
          <a:bodyPr/>
          <a:lstStyle/>
          <a:p>
            <a:r>
              <a:rPr lang="en-US" altLang="ko-KR" sz="2000" dirty="0" smtClean="0"/>
              <a:t>Question selection oracles introduce the most confident pairs.</a:t>
            </a:r>
          </a:p>
          <a:p>
            <a:r>
              <a:rPr lang="en-US" altLang="ko-KR" sz="2000" dirty="0" smtClean="0"/>
              <a:t>Oracles are:</a:t>
            </a:r>
          </a:p>
          <a:p>
            <a:r>
              <a:rPr lang="en-US" altLang="ko-KR" sz="2000" dirty="0" smtClean="0"/>
              <a:t>	QG</a:t>
            </a:r>
          </a:p>
          <a:p>
            <a:r>
              <a:rPr lang="en-US" altLang="ko-KR" sz="2000" dirty="0" smtClean="0"/>
              <a:t>	QA</a:t>
            </a:r>
          </a:p>
          <a:p>
            <a:r>
              <a:rPr lang="en-US" altLang="ko-KR" sz="2000" dirty="0" smtClean="0"/>
              <a:t>	QG + QA (max min conf.)</a:t>
            </a:r>
            <a:endParaRPr lang="ko-KR" altLang="en-US" sz="2000" dirty="0"/>
          </a:p>
        </p:txBody>
      </p:sp>
      <p:sp>
        <p:nvSpPr>
          <p:cNvPr id="4" name="內容版面配置區 3"/>
          <p:cNvSpPr>
            <a:spLocks noGrp="1"/>
          </p:cNvSpPr>
          <p:nvPr>
            <p:ph idx="1"/>
          </p:nvPr>
        </p:nvSpPr>
        <p:spPr/>
        <p:txBody>
          <a:bodyPr/>
          <a:lstStyle/>
          <a:p>
            <a:r>
              <a:rPr lang="en-US" altLang="zh-TW" dirty="0" smtClean="0"/>
              <a:t>The problem is how to selection them?</a:t>
            </a:r>
            <a:endParaRPr lang="zh-TW" altLang="en-US" dirty="0"/>
          </a:p>
        </p:txBody>
      </p:sp>
      <p:sp>
        <p:nvSpPr>
          <p:cNvPr id="7" name="Google Shape;460;p27"/>
          <p:cNvSpPr/>
          <p:nvPr/>
        </p:nvSpPr>
        <p:spPr>
          <a:xfrm>
            <a:off x="6654538" y="279787"/>
            <a:ext cx="1186221" cy="676671"/>
          </a:xfrm>
          <a:prstGeom prst="chevron">
            <a:avLst>
              <a:gd name="adj" fmla="val 29853"/>
            </a:avLst>
          </a:prstGeom>
          <a:solidFill>
            <a:schemeClr val="tx2">
              <a:lumMod val="40000"/>
              <a:lumOff val="60000"/>
              <a:alpha val="35380"/>
            </a:scheme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lvl="0" algn="ctr"/>
            <a:r>
              <a:rPr lang="en-US" altLang="zh-TW" sz="900" dirty="0">
                <a:solidFill>
                  <a:srgbClr val="FFFFFF"/>
                </a:solidFill>
                <a:latin typeface="Arial" panose="020B0604020202020204" pitchFamily="34" charset="0"/>
                <a:ea typeface="Nunito"/>
                <a:cs typeface="Arial" panose="020B0604020202020204" pitchFamily="34" charset="0"/>
                <a:sym typeface="Nunito"/>
              </a:rPr>
              <a:t>Get Q-A </a:t>
            </a:r>
            <a:endParaRPr lang="en-US" altLang="zh-TW" sz="900" dirty="0" smtClean="0">
              <a:solidFill>
                <a:srgbClr val="FFFFFF"/>
              </a:solidFill>
              <a:latin typeface="Arial" panose="020B0604020202020204" pitchFamily="34" charset="0"/>
              <a:ea typeface="Nunito"/>
              <a:cs typeface="Arial" panose="020B0604020202020204" pitchFamily="34" charset="0"/>
              <a:sym typeface="Nunito"/>
            </a:endParaRPr>
          </a:p>
          <a:p>
            <a:pPr lvl="0" algn="ctr"/>
            <a:r>
              <a:rPr lang="en-US" altLang="zh-TW" sz="900" dirty="0" smtClean="0">
                <a:solidFill>
                  <a:srgbClr val="FFFFFF"/>
                </a:solidFill>
                <a:latin typeface="Arial" panose="020B0604020202020204" pitchFamily="34" charset="0"/>
                <a:ea typeface="Nunito"/>
                <a:cs typeface="Arial" panose="020B0604020202020204" pitchFamily="34" charset="0"/>
                <a:sym typeface="Nunito"/>
              </a:rPr>
              <a:t>pairs </a:t>
            </a:r>
            <a:r>
              <a:rPr lang="en-US" altLang="zh-TW" sz="900" dirty="0">
                <a:solidFill>
                  <a:srgbClr val="FFFFFF"/>
                </a:solidFill>
                <a:latin typeface="Arial" panose="020B0604020202020204" pitchFamily="34" charset="0"/>
                <a:ea typeface="Nunito"/>
                <a:cs typeface="Arial" panose="020B0604020202020204" pitchFamily="34" charset="0"/>
                <a:sym typeface="Nunito"/>
              </a:rPr>
              <a:t>from unlabeled </a:t>
            </a:r>
            <a:endParaRPr lang="en-US" altLang="zh-TW" sz="900" dirty="0" smtClean="0">
              <a:solidFill>
                <a:srgbClr val="FFFFFF"/>
              </a:solidFill>
              <a:latin typeface="Arial" panose="020B0604020202020204" pitchFamily="34" charset="0"/>
              <a:ea typeface="Nunito"/>
              <a:cs typeface="Arial" panose="020B0604020202020204" pitchFamily="34" charset="0"/>
              <a:sym typeface="Nunito"/>
            </a:endParaRPr>
          </a:p>
          <a:p>
            <a:pPr lvl="0" algn="ctr"/>
            <a:r>
              <a:rPr lang="en-US" altLang="zh-TW" sz="900" dirty="0" smtClean="0">
                <a:solidFill>
                  <a:srgbClr val="FFFFFF"/>
                </a:solidFill>
                <a:latin typeface="Arial" panose="020B0604020202020204" pitchFamily="34" charset="0"/>
                <a:ea typeface="Nunito"/>
                <a:cs typeface="Arial" panose="020B0604020202020204" pitchFamily="34" charset="0"/>
                <a:sym typeface="Nunito"/>
              </a:rPr>
              <a:t>text</a:t>
            </a:r>
            <a:endParaRPr lang="en-US" altLang="zh-TW"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9" name="Google Shape;459;p27"/>
          <p:cNvSpPr/>
          <p:nvPr/>
        </p:nvSpPr>
        <p:spPr>
          <a:xfrm>
            <a:off x="5663473" y="279786"/>
            <a:ext cx="1069380" cy="676671"/>
          </a:xfrm>
          <a:prstGeom prst="homePlate">
            <a:avLst>
              <a:gd name="adj" fmla="val 30129"/>
            </a:avLst>
          </a:prstGeom>
          <a:solidFill>
            <a:schemeClr val="bg1">
              <a:lumMod val="95000"/>
              <a:alpha val="35380"/>
            </a:scheme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Train initial </a:t>
            </a:r>
          </a:p>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QA/QG model</a:t>
            </a:r>
            <a:endParaRPr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10" name="Google Shape;461;p27"/>
          <p:cNvSpPr/>
          <p:nvPr/>
        </p:nvSpPr>
        <p:spPr>
          <a:xfrm>
            <a:off x="7740554" y="279785"/>
            <a:ext cx="1151926" cy="676671"/>
          </a:xfrm>
          <a:prstGeom prst="chevron">
            <a:avLst>
              <a:gd name="adj" fmla="val 29853"/>
            </a:avLst>
          </a:prstGeom>
          <a:solidFill>
            <a:srgbClr val="FFFFFF">
              <a:alpha val="35380"/>
            </a:srgb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Update the models</a:t>
            </a:r>
            <a:endParaRPr sz="900" dirty="0">
              <a:solidFill>
                <a:srgbClr val="FFFFFF"/>
              </a:solidFill>
              <a:latin typeface="Arial" panose="020B0604020202020204" pitchFamily="34" charset="0"/>
              <a:ea typeface="Nunito"/>
              <a:cs typeface="Arial" panose="020B0604020202020204" pitchFamily="34" charset="0"/>
              <a:sym typeface="Nunito"/>
            </a:endParaRPr>
          </a:p>
        </p:txBody>
      </p:sp>
    </p:spTree>
    <p:extLst>
      <p:ext uri="{BB962C8B-B14F-4D97-AF65-F5344CB8AC3E}">
        <p14:creationId xmlns:p14="http://schemas.microsoft.com/office/powerpoint/2010/main" val="1223388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Method</a:t>
            </a:r>
            <a:endParaRPr lang="ko-KR" altLang="en-US" dirty="0"/>
          </a:p>
        </p:txBody>
      </p:sp>
      <p:sp>
        <p:nvSpPr>
          <p:cNvPr id="5" name="Content Placeholder 4"/>
          <p:cNvSpPr>
            <a:spLocks noGrp="1"/>
          </p:cNvSpPr>
          <p:nvPr>
            <p:ph idx="10"/>
          </p:nvPr>
        </p:nvSpPr>
        <p:spPr/>
        <p:txBody>
          <a:bodyPr/>
          <a:lstStyle/>
          <a:p>
            <a:r>
              <a:rPr lang="en-US" altLang="ko-KR" sz="2000" dirty="0" smtClean="0"/>
              <a:t>Easy question first, larder latter.</a:t>
            </a:r>
          </a:p>
          <a:p>
            <a:r>
              <a:rPr lang="en-US" altLang="ko-KR" sz="2000" dirty="0" smtClean="0"/>
              <a:t>The challenge is how to define ‘easiness’</a:t>
            </a:r>
          </a:p>
          <a:p>
            <a:endParaRPr lang="en-US" altLang="ko-KR" sz="2000" dirty="0"/>
          </a:p>
          <a:p>
            <a:r>
              <a:rPr lang="en-US" altLang="ko-KR" sz="2000" dirty="0" smtClean="0"/>
              <a:t>Here are some heuristics:</a:t>
            </a:r>
          </a:p>
          <a:p>
            <a:r>
              <a:rPr lang="en-US" altLang="ko-KR" sz="2000" dirty="0" smtClean="0"/>
              <a:t>P.632</a:t>
            </a:r>
            <a:endParaRPr lang="ko-KR" altLang="en-US" sz="2000" dirty="0"/>
          </a:p>
        </p:txBody>
      </p:sp>
      <p:sp>
        <p:nvSpPr>
          <p:cNvPr id="4" name="內容版面配置區 3"/>
          <p:cNvSpPr>
            <a:spLocks noGrp="1"/>
          </p:cNvSpPr>
          <p:nvPr>
            <p:ph idx="1"/>
          </p:nvPr>
        </p:nvSpPr>
        <p:spPr/>
        <p:txBody>
          <a:bodyPr/>
          <a:lstStyle/>
          <a:p>
            <a:r>
              <a:rPr lang="en-US" altLang="zh-TW" dirty="0" smtClean="0"/>
              <a:t>Curriculum learning</a:t>
            </a:r>
            <a:endParaRPr lang="zh-TW" altLang="en-US" dirty="0"/>
          </a:p>
        </p:txBody>
      </p:sp>
      <p:sp>
        <p:nvSpPr>
          <p:cNvPr id="7" name="Google Shape;460;p27"/>
          <p:cNvSpPr/>
          <p:nvPr/>
        </p:nvSpPr>
        <p:spPr>
          <a:xfrm>
            <a:off x="6654538" y="279787"/>
            <a:ext cx="1186221" cy="676671"/>
          </a:xfrm>
          <a:prstGeom prst="chevron">
            <a:avLst>
              <a:gd name="adj" fmla="val 29853"/>
            </a:avLst>
          </a:prstGeom>
          <a:solidFill>
            <a:schemeClr val="tx2">
              <a:lumMod val="40000"/>
              <a:lumOff val="60000"/>
              <a:alpha val="35380"/>
            </a:scheme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lvl="0" algn="ctr"/>
            <a:r>
              <a:rPr lang="en-US" altLang="zh-TW" sz="900" dirty="0">
                <a:solidFill>
                  <a:srgbClr val="FFFFFF"/>
                </a:solidFill>
                <a:latin typeface="Arial" panose="020B0604020202020204" pitchFamily="34" charset="0"/>
                <a:ea typeface="Nunito"/>
                <a:cs typeface="Arial" panose="020B0604020202020204" pitchFamily="34" charset="0"/>
                <a:sym typeface="Nunito"/>
              </a:rPr>
              <a:t>Get Q-A </a:t>
            </a:r>
            <a:endParaRPr lang="en-US" altLang="zh-TW" sz="900" dirty="0" smtClean="0">
              <a:solidFill>
                <a:srgbClr val="FFFFFF"/>
              </a:solidFill>
              <a:latin typeface="Arial" panose="020B0604020202020204" pitchFamily="34" charset="0"/>
              <a:ea typeface="Nunito"/>
              <a:cs typeface="Arial" panose="020B0604020202020204" pitchFamily="34" charset="0"/>
              <a:sym typeface="Nunito"/>
            </a:endParaRPr>
          </a:p>
          <a:p>
            <a:pPr lvl="0" algn="ctr"/>
            <a:r>
              <a:rPr lang="en-US" altLang="zh-TW" sz="900" dirty="0" smtClean="0">
                <a:solidFill>
                  <a:srgbClr val="FFFFFF"/>
                </a:solidFill>
                <a:latin typeface="Arial" panose="020B0604020202020204" pitchFamily="34" charset="0"/>
                <a:ea typeface="Nunito"/>
                <a:cs typeface="Arial" panose="020B0604020202020204" pitchFamily="34" charset="0"/>
                <a:sym typeface="Nunito"/>
              </a:rPr>
              <a:t>pairs </a:t>
            </a:r>
            <a:r>
              <a:rPr lang="en-US" altLang="zh-TW" sz="900" dirty="0">
                <a:solidFill>
                  <a:srgbClr val="FFFFFF"/>
                </a:solidFill>
                <a:latin typeface="Arial" panose="020B0604020202020204" pitchFamily="34" charset="0"/>
                <a:ea typeface="Nunito"/>
                <a:cs typeface="Arial" panose="020B0604020202020204" pitchFamily="34" charset="0"/>
                <a:sym typeface="Nunito"/>
              </a:rPr>
              <a:t>from unlabeled </a:t>
            </a:r>
            <a:endParaRPr lang="en-US" altLang="zh-TW" sz="900" dirty="0" smtClean="0">
              <a:solidFill>
                <a:srgbClr val="FFFFFF"/>
              </a:solidFill>
              <a:latin typeface="Arial" panose="020B0604020202020204" pitchFamily="34" charset="0"/>
              <a:ea typeface="Nunito"/>
              <a:cs typeface="Arial" panose="020B0604020202020204" pitchFamily="34" charset="0"/>
              <a:sym typeface="Nunito"/>
            </a:endParaRPr>
          </a:p>
          <a:p>
            <a:pPr lvl="0" algn="ctr"/>
            <a:r>
              <a:rPr lang="en-US" altLang="zh-TW" sz="900" dirty="0" smtClean="0">
                <a:solidFill>
                  <a:srgbClr val="FFFFFF"/>
                </a:solidFill>
                <a:latin typeface="Arial" panose="020B0604020202020204" pitchFamily="34" charset="0"/>
                <a:ea typeface="Nunito"/>
                <a:cs typeface="Arial" panose="020B0604020202020204" pitchFamily="34" charset="0"/>
                <a:sym typeface="Nunito"/>
              </a:rPr>
              <a:t>text</a:t>
            </a:r>
            <a:endParaRPr lang="en-US" altLang="zh-TW"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9" name="Google Shape;459;p27"/>
          <p:cNvSpPr/>
          <p:nvPr/>
        </p:nvSpPr>
        <p:spPr>
          <a:xfrm>
            <a:off x="5663473" y="279786"/>
            <a:ext cx="1069380" cy="676671"/>
          </a:xfrm>
          <a:prstGeom prst="homePlate">
            <a:avLst>
              <a:gd name="adj" fmla="val 30129"/>
            </a:avLst>
          </a:prstGeom>
          <a:solidFill>
            <a:schemeClr val="bg1">
              <a:lumMod val="95000"/>
              <a:alpha val="35380"/>
            </a:scheme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Train initial </a:t>
            </a:r>
          </a:p>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QA/QG model</a:t>
            </a:r>
            <a:endParaRPr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10" name="Google Shape;461;p27"/>
          <p:cNvSpPr/>
          <p:nvPr/>
        </p:nvSpPr>
        <p:spPr>
          <a:xfrm>
            <a:off x="7740554" y="279785"/>
            <a:ext cx="1151926" cy="676671"/>
          </a:xfrm>
          <a:prstGeom prst="chevron">
            <a:avLst>
              <a:gd name="adj" fmla="val 29853"/>
            </a:avLst>
          </a:prstGeom>
          <a:solidFill>
            <a:srgbClr val="FFFFFF">
              <a:alpha val="35380"/>
            </a:srgb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Update the models</a:t>
            </a:r>
            <a:endParaRPr sz="900" dirty="0">
              <a:solidFill>
                <a:srgbClr val="FFFFFF"/>
              </a:solidFill>
              <a:latin typeface="Arial" panose="020B0604020202020204" pitchFamily="34" charset="0"/>
              <a:ea typeface="Nunito"/>
              <a:cs typeface="Arial" panose="020B0604020202020204" pitchFamily="34" charset="0"/>
              <a:sym typeface="Nunito"/>
            </a:endParaRPr>
          </a:p>
        </p:txBody>
      </p:sp>
    </p:spTree>
    <p:extLst>
      <p:ext uri="{BB962C8B-B14F-4D97-AF65-F5344CB8AC3E}">
        <p14:creationId xmlns:p14="http://schemas.microsoft.com/office/powerpoint/2010/main" val="2498126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Method</a:t>
            </a:r>
            <a:endParaRPr lang="ko-KR" altLang="en-US" dirty="0"/>
          </a:p>
        </p:txBody>
      </p:sp>
      <p:pic>
        <p:nvPicPr>
          <p:cNvPr id="2" name="內容版面配置區 1"/>
          <p:cNvPicPr>
            <a:picLocks noGrp="1" noChangeAspect="1"/>
          </p:cNvPicPr>
          <p:nvPr>
            <p:ph idx="10"/>
          </p:nvPr>
        </p:nvPicPr>
        <p:blipFill>
          <a:blip r:embed="rId2"/>
          <a:stretch>
            <a:fillRect/>
          </a:stretch>
        </p:blipFill>
        <p:spPr>
          <a:xfrm>
            <a:off x="1997831" y="1851670"/>
            <a:ext cx="5022441" cy="1834176"/>
          </a:xfrm>
          <a:prstGeom prst="rect">
            <a:avLst/>
          </a:prstGeom>
        </p:spPr>
      </p:pic>
      <p:sp>
        <p:nvSpPr>
          <p:cNvPr id="4" name="內容版面配置區 3"/>
          <p:cNvSpPr>
            <a:spLocks noGrp="1"/>
          </p:cNvSpPr>
          <p:nvPr>
            <p:ph idx="1"/>
          </p:nvPr>
        </p:nvSpPr>
        <p:spPr/>
        <p:txBody>
          <a:bodyPr/>
          <a:lstStyle/>
          <a:p>
            <a:endParaRPr lang="zh-TW" altLang="en-US" dirty="0"/>
          </a:p>
        </p:txBody>
      </p:sp>
      <p:sp>
        <p:nvSpPr>
          <p:cNvPr id="7" name="Google Shape;460;p27"/>
          <p:cNvSpPr/>
          <p:nvPr/>
        </p:nvSpPr>
        <p:spPr>
          <a:xfrm>
            <a:off x="6654538" y="279787"/>
            <a:ext cx="1186221" cy="676671"/>
          </a:xfrm>
          <a:prstGeom prst="chevron">
            <a:avLst>
              <a:gd name="adj" fmla="val 29853"/>
            </a:avLst>
          </a:prstGeom>
          <a:solidFill>
            <a:schemeClr val="bg1">
              <a:lumMod val="95000"/>
              <a:alpha val="35380"/>
            </a:scheme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lvl="0" algn="ctr"/>
            <a:r>
              <a:rPr lang="en-US" altLang="zh-TW" sz="900" dirty="0">
                <a:solidFill>
                  <a:srgbClr val="FFFFFF"/>
                </a:solidFill>
                <a:latin typeface="Arial" panose="020B0604020202020204" pitchFamily="34" charset="0"/>
                <a:ea typeface="Nunito"/>
                <a:cs typeface="Arial" panose="020B0604020202020204" pitchFamily="34" charset="0"/>
                <a:sym typeface="Nunito"/>
              </a:rPr>
              <a:t>Get Q-A </a:t>
            </a:r>
            <a:endParaRPr lang="en-US" altLang="zh-TW" sz="900" dirty="0" smtClean="0">
              <a:solidFill>
                <a:srgbClr val="FFFFFF"/>
              </a:solidFill>
              <a:latin typeface="Arial" panose="020B0604020202020204" pitchFamily="34" charset="0"/>
              <a:ea typeface="Nunito"/>
              <a:cs typeface="Arial" panose="020B0604020202020204" pitchFamily="34" charset="0"/>
              <a:sym typeface="Nunito"/>
            </a:endParaRPr>
          </a:p>
          <a:p>
            <a:pPr lvl="0" algn="ctr"/>
            <a:r>
              <a:rPr lang="en-US" altLang="zh-TW" sz="900" dirty="0" smtClean="0">
                <a:solidFill>
                  <a:srgbClr val="FFFFFF"/>
                </a:solidFill>
                <a:latin typeface="Arial" panose="020B0604020202020204" pitchFamily="34" charset="0"/>
                <a:ea typeface="Nunito"/>
                <a:cs typeface="Arial" panose="020B0604020202020204" pitchFamily="34" charset="0"/>
                <a:sym typeface="Nunito"/>
              </a:rPr>
              <a:t>pairs </a:t>
            </a:r>
            <a:r>
              <a:rPr lang="en-US" altLang="zh-TW" sz="900" dirty="0">
                <a:solidFill>
                  <a:srgbClr val="FFFFFF"/>
                </a:solidFill>
                <a:latin typeface="Arial" panose="020B0604020202020204" pitchFamily="34" charset="0"/>
                <a:ea typeface="Nunito"/>
                <a:cs typeface="Arial" panose="020B0604020202020204" pitchFamily="34" charset="0"/>
                <a:sym typeface="Nunito"/>
              </a:rPr>
              <a:t>from unlabeled </a:t>
            </a:r>
            <a:endParaRPr lang="en-US" altLang="zh-TW" sz="900" dirty="0" smtClean="0">
              <a:solidFill>
                <a:srgbClr val="FFFFFF"/>
              </a:solidFill>
              <a:latin typeface="Arial" panose="020B0604020202020204" pitchFamily="34" charset="0"/>
              <a:ea typeface="Nunito"/>
              <a:cs typeface="Arial" panose="020B0604020202020204" pitchFamily="34" charset="0"/>
              <a:sym typeface="Nunito"/>
            </a:endParaRPr>
          </a:p>
          <a:p>
            <a:pPr lvl="0" algn="ctr"/>
            <a:r>
              <a:rPr lang="en-US" altLang="zh-TW" sz="900" dirty="0" smtClean="0">
                <a:solidFill>
                  <a:srgbClr val="FFFFFF"/>
                </a:solidFill>
                <a:latin typeface="Arial" panose="020B0604020202020204" pitchFamily="34" charset="0"/>
                <a:ea typeface="Nunito"/>
                <a:cs typeface="Arial" panose="020B0604020202020204" pitchFamily="34" charset="0"/>
                <a:sym typeface="Nunito"/>
              </a:rPr>
              <a:t>text</a:t>
            </a:r>
            <a:endParaRPr lang="en-US" altLang="zh-TW"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9" name="Google Shape;459;p27"/>
          <p:cNvSpPr/>
          <p:nvPr/>
        </p:nvSpPr>
        <p:spPr>
          <a:xfrm>
            <a:off x="5663473" y="279786"/>
            <a:ext cx="1069380" cy="676671"/>
          </a:xfrm>
          <a:prstGeom prst="homePlate">
            <a:avLst>
              <a:gd name="adj" fmla="val 30129"/>
            </a:avLst>
          </a:prstGeom>
          <a:solidFill>
            <a:schemeClr val="bg1">
              <a:lumMod val="95000"/>
              <a:alpha val="35380"/>
            </a:scheme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Train initial </a:t>
            </a:r>
          </a:p>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QA/QG model</a:t>
            </a:r>
            <a:endParaRPr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10" name="Google Shape;461;p27"/>
          <p:cNvSpPr/>
          <p:nvPr/>
        </p:nvSpPr>
        <p:spPr>
          <a:xfrm>
            <a:off x="7740554" y="279785"/>
            <a:ext cx="1151926" cy="676671"/>
          </a:xfrm>
          <a:prstGeom prst="chevron">
            <a:avLst>
              <a:gd name="adj" fmla="val 29853"/>
            </a:avLst>
          </a:prstGeom>
          <a:solidFill>
            <a:schemeClr val="tx2">
              <a:lumMod val="40000"/>
              <a:lumOff val="60000"/>
              <a:alpha val="35380"/>
            </a:scheme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Update the models</a:t>
            </a:r>
            <a:endParaRPr sz="900" dirty="0">
              <a:solidFill>
                <a:srgbClr val="FFFFFF"/>
              </a:solidFill>
              <a:latin typeface="Arial" panose="020B0604020202020204" pitchFamily="34" charset="0"/>
              <a:ea typeface="Nunito"/>
              <a:cs typeface="Arial" panose="020B0604020202020204" pitchFamily="34" charset="0"/>
              <a:sym typeface="Nunito"/>
            </a:endParaRPr>
          </a:p>
        </p:txBody>
      </p:sp>
    </p:spTree>
    <p:extLst>
      <p:ext uri="{BB962C8B-B14F-4D97-AF65-F5344CB8AC3E}">
        <p14:creationId xmlns:p14="http://schemas.microsoft.com/office/powerpoint/2010/main" val="1884962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31590"/>
            <a:ext cx="8496944" cy="3168352"/>
          </a:xfrm>
        </p:spPr>
        <p:txBody>
          <a:bodyPr anchor="t" anchorCtr="0"/>
          <a:lstStyle/>
          <a:p>
            <a:r>
              <a:rPr lang="en-US" altLang="ko-KR" b="1" dirty="0" smtClean="0">
                <a:solidFill>
                  <a:schemeClr val="bg1"/>
                </a:solidFill>
              </a:rPr>
              <a:t>Introduction</a:t>
            </a:r>
          </a:p>
          <a:p>
            <a:r>
              <a:rPr lang="en-US" altLang="ko-KR" b="1" dirty="0" smtClean="0"/>
              <a:t>Method</a:t>
            </a:r>
          </a:p>
          <a:p>
            <a:r>
              <a:rPr lang="en-US" altLang="ko-KR" b="1" dirty="0" smtClean="0">
                <a:solidFill>
                  <a:srgbClr val="FFC000"/>
                </a:solidFill>
              </a:rPr>
              <a:t>Experiment</a:t>
            </a:r>
          </a:p>
          <a:p>
            <a:r>
              <a:rPr lang="en-US" altLang="ko-KR" b="1" dirty="0" smtClean="0"/>
              <a:t>Conclusion</a:t>
            </a:r>
          </a:p>
          <a:p>
            <a:endParaRPr lang="en-US" b="1" dirty="0">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 </a:t>
            </a:r>
            <a:r>
              <a:rPr lang="en-US" altLang="ko-KR" dirty="0" smtClean="0"/>
              <a:t>Outline</a:t>
            </a:r>
            <a:endParaRPr lang="en-US" dirty="0"/>
          </a:p>
        </p:txBody>
      </p:sp>
    </p:spTree>
    <p:extLst>
      <p:ext uri="{BB962C8B-B14F-4D97-AF65-F5344CB8AC3E}">
        <p14:creationId xmlns:p14="http://schemas.microsoft.com/office/powerpoint/2010/main" val="2661851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Experiment</a:t>
            </a:r>
            <a:endParaRPr lang="ko-KR" altLang="en-US" dirty="0"/>
          </a:p>
        </p:txBody>
      </p:sp>
      <p:sp>
        <p:nvSpPr>
          <p:cNvPr id="2" name="Content Placeholder 1"/>
          <p:cNvSpPr>
            <a:spLocks noGrp="1"/>
          </p:cNvSpPr>
          <p:nvPr>
            <p:ph idx="1"/>
          </p:nvPr>
        </p:nvSpPr>
        <p:spPr/>
        <p:txBody>
          <a:bodyPr/>
          <a:lstStyle/>
          <a:p>
            <a:pPr lvl="0"/>
            <a:endParaRPr lang="en-US" sz="2400" b="1" dirty="0"/>
          </a:p>
        </p:txBody>
      </p:sp>
      <p:sp>
        <p:nvSpPr>
          <p:cNvPr id="5" name="Content Placeholder 4"/>
          <p:cNvSpPr>
            <a:spLocks noGrp="1"/>
          </p:cNvSpPr>
          <p:nvPr>
            <p:ph idx="10"/>
          </p:nvPr>
        </p:nvSpPr>
        <p:spPr/>
        <p:txBody>
          <a:bodyPr/>
          <a:lstStyle/>
          <a:p>
            <a:r>
              <a:rPr lang="en-US" altLang="ko-KR" sz="2000" dirty="0" smtClean="0"/>
              <a:t>Word embedding size d = 100, pretrained GloVe word embeddings.</a:t>
            </a:r>
          </a:p>
          <a:p>
            <a:endParaRPr lang="en-US" altLang="ko-KR" sz="2000" dirty="0"/>
          </a:p>
          <a:p>
            <a:r>
              <a:rPr lang="en-US" altLang="ko-KR" sz="2000" dirty="0" smtClean="0"/>
              <a:t>Datasets</a:t>
            </a:r>
            <a:r>
              <a:rPr lang="en-US" altLang="ko-KR" sz="2000" dirty="0" smtClean="0"/>
              <a:t>:</a:t>
            </a:r>
          </a:p>
          <a:p>
            <a:r>
              <a:rPr lang="en-US" altLang="ko-KR" sz="2000" dirty="0" smtClean="0"/>
              <a:t>SQUAD, </a:t>
            </a:r>
            <a:r>
              <a:rPr lang="en-US" altLang="ko-KR" sz="2000" dirty="0"/>
              <a:t>MS </a:t>
            </a:r>
            <a:r>
              <a:rPr lang="en-US" altLang="ko-KR" sz="2000" dirty="0" smtClean="0"/>
              <a:t>MARCO, </a:t>
            </a:r>
            <a:r>
              <a:rPr lang="en-US" altLang="ko-KR" sz="2000" dirty="0"/>
              <a:t>WikiQA </a:t>
            </a:r>
            <a:r>
              <a:rPr lang="en-US" altLang="ko-KR" sz="2000" dirty="0" smtClean="0"/>
              <a:t>and TrecQA.</a:t>
            </a:r>
            <a:endParaRPr lang="ko-KR" altLang="en-US" sz="2000" dirty="0"/>
          </a:p>
        </p:txBody>
      </p:sp>
    </p:spTree>
    <p:extLst>
      <p:ext uri="{BB962C8B-B14F-4D97-AF65-F5344CB8AC3E}">
        <p14:creationId xmlns:p14="http://schemas.microsoft.com/office/powerpoint/2010/main" val="2562144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Experiment</a:t>
            </a:r>
            <a:endParaRPr lang="ko-KR" altLang="en-US" dirty="0"/>
          </a:p>
        </p:txBody>
      </p:sp>
      <p:sp>
        <p:nvSpPr>
          <p:cNvPr id="2" name="Content Placeholder 1"/>
          <p:cNvSpPr>
            <a:spLocks noGrp="1"/>
          </p:cNvSpPr>
          <p:nvPr>
            <p:ph idx="1"/>
          </p:nvPr>
        </p:nvSpPr>
        <p:spPr/>
        <p:txBody>
          <a:bodyPr/>
          <a:lstStyle/>
          <a:p>
            <a:pPr lvl="0"/>
            <a:r>
              <a:rPr lang="en-US" sz="2400" b="1" dirty="0" smtClean="0"/>
              <a:t>Oracle matters for QA</a:t>
            </a:r>
            <a:endParaRPr lang="en-US" sz="2400" b="1" dirty="0"/>
          </a:p>
        </p:txBody>
      </p:sp>
      <p:pic>
        <p:nvPicPr>
          <p:cNvPr id="4" name="內容版面配置區 3"/>
          <p:cNvPicPr>
            <a:picLocks noGrp="1" noChangeAspect="1"/>
          </p:cNvPicPr>
          <p:nvPr>
            <p:ph idx="10"/>
          </p:nvPr>
        </p:nvPicPr>
        <p:blipFill>
          <a:blip r:embed="rId2"/>
          <a:stretch>
            <a:fillRect/>
          </a:stretch>
        </p:blipFill>
        <p:spPr>
          <a:xfrm>
            <a:off x="3164383" y="1707654"/>
            <a:ext cx="4543425" cy="2809875"/>
          </a:xfrm>
          <a:prstGeom prst="rect">
            <a:avLst/>
          </a:prstGeom>
        </p:spPr>
      </p:pic>
    </p:spTree>
    <p:extLst>
      <p:ext uri="{BB962C8B-B14F-4D97-AF65-F5344CB8AC3E}">
        <p14:creationId xmlns:p14="http://schemas.microsoft.com/office/powerpoint/2010/main" val="2621050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Experiment</a:t>
            </a:r>
            <a:endParaRPr lang="ko-KR" altLang="en-US" dirty="0"/>
          </a:p>
        </p:txBody>
      </p:sp>
      <p:sp>
        <p:nvSpPr>
          <p:cNvPr id="2" name="Content Placeholder 1"/>
          <p:cNvSpPr>
            <a:spLocks noGrp="1"/>
          </p:cNvSpPr>
          <p:nvPr>
            <p:ph idx="1"/>
          </p:nvPr>
        </p:nvSpPr>
        <p:spPr/>
        <p:txBody>
          <a:bodyPr/>
          <a:lstStyle/>
          <a:p>
            <a:pPr lvl="0"/>
            <a:r>
              <a:rPr lang="en-US" sz="2400" b="1" dirty="0" smtClean="0"/>
              <a:t>Oracle matters for QG</a:t>
            </a:r>
            <a:endParaRPr lang="en-US" sz="2400" b="1" dirty="0"/>
          </a:p>
        </p:txBody>
      </p:sp>
      <p:sp>
        <p:nvSpPr>
          <p:cNvPr id="5" name="內容版面配置區 4"/>
          <p:cNvSpPr>
            <a:spLocks noGrp="1"/>
          </p:cNvSpPr>
          <p:nvPr>
            <p:ph idx="10"/>
          </p:nvPr>
        </p:nvSpPr>
        <p:spPr/>
        <p:txBody>
          <a:bodyPr/>
          <a:lstStyle/>
          <a:p>
            <a:endParaRPr lang="zh-TW" altLang="en-US"/>
          </a:p>
        </p:txBody>
      </p:sp>
      <p:pic>
        <p:nvPicPr>
          <p:cNvPr id="6" name="圖片 5"/>
          <p:cNvPicPr>
            <a:picLocks noChangeAspect="1"/>
          </p:cNvPicPr>
          <p:nvPr/>
        </p:nvPicPr>
        <p:blipFill>
          <a:blip r:embed="rId2"/>
          <a:stretch>
            <a:fillRect/>
          </a:stretch>
        </p:blipFill>
        <p:spPr>
          <a:xfrm>
            <a:off x="2007468" y="1664245"/>
            <a:ext cx="6857256" cy="2531417"/>
          </a:xfrm>
          <a:prstGeom prst="rect">
            <a:avLst/>
          </a:prstGeom>
        </p:spPr>
      </p:pic>
      <p:sp>
        <p:nvSpPr>
          <p:cNvPr id="7" name="矩形 6"/>
          <p:cNvSpPr/>
          <p:nvPr/>
        </p:nvSpPr>
        <p:spPr>
          <a:xfrm>
            <a:off x="1979712" y="3939902"/>
            <a:ext cx="6923112"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747931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31590"/>
            <a:ext cx="8496944" cy="3168352"/>
          </a:xfrm>
        </p:spPr>
        <p:txBody>
          <a:bodyPr anchor="t" anchorCtr="0"/>
          <a:lstStyle/>
          <a:p>
            <a:r>
              <a:rPr lang="en-US" altLang="ko-KR" b="1" dirty="0" smtClean="0">
                <a:solidFill>
                  <a:schemeClr val="bg1"/>
                </a:solidFill>
              </a:rPr>
              <a:t>Introduction</a:t>
            </a:r>
          </a:p>
          <a:p>
            <a:r>
              <a:rPr lang="en-US" altLang="ko-KR" b="1" dirty="0" smtClean="0"/>
              <a:t>Method</a:t>
            </a:r>
          </a:p>
          <a:p>
            <a:r>
              <a:rPr lang="en-US" altLang="ko-KR" b="1" dirty="0" smtClean="0"/>
              <a:t>Experiment</a:t>
            </a:r>
          </a:p>
          <a:p>
            <a:r>
              <a:rPr lang="en-US" altLang="ko-KR" b="1" dirty="0" smtClean="0">
                <a:solidFill>
                  <a:srgbClr val="FFC000"/>
                </a:solidFill>
              </a:rPr>
              <a:t>Conclusion</a:t>
            </a:r>
          </a:p>
          <a:p>
            <a:endParaRPr lang="en-US" b="1" dirty="0">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 </a:t>
            </a:r>
            <a:r>
              <a:rPr lang="en-US" altLang="ko-KR" dirty="0" smtClean="0"/>
              <a:t>Outline</a:t>
            </a:r>
            <a:endParaRPr lang="en-US" dirty="0"/>
          </a:p>
        </p:txBody>
      </p:sp>
    </p:spTree>
    <p:extLst>
      <p:ext uri="{BB962C8B-B14F-4D97-AF65-F5344CB8AC3E}">
        <p14:creationId xmlns:p14="http://schemas.microsoft.com/office/powerpoint/2010/main" val="2548353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Conclusion</a:t>
            </a:r>
            <a:endParaRPr lang="ko-KR" altLang="en-US" dirty="0"/>
          </a:p>
        </p:txBody>
      </p:sp>
      <p:sp>
        <p:nvSpPr>
          <p:cNvPr id="2" name="Content Placeholder 1"/>
          <p:cNvSpPr>
            <a:spLocks noGrp="1"/>
          </p:cNvSpPr>
          <p:nvPr>
            <p:ph idx="1"/>
          </p:nvPr>
        </p:nvSpPr>
        <p:spPr/>
        <p:txBody>
          <a:bodyPr/>
          <a:lstStyle/>
          <a:p>
            <a:pPr lvl="0"/>
            <a:endParaRPr lang="en-US" sz="2400" b="1" dirty="0"/>
          </a:p>
        </p:txBody>
      </p:sp>
      <p:sp>
        <p:nvSpPr>
          <p:cNvPr id="5" name="內容版面配置區 4"/>
          <p:cNvSpPr>
            <a:spLocks noGrp="1"/>
          </p:cNvSpPr>
          <p:nvPr>
            <p:ph idx="10"/>
          </p:nvPr>
        </p:nvSpPr>
        <p:spPr/>
        <p:txBody>
          <a:bodyPr/>
          <a:lstStyle/>
          <a:p>
            <a:r>
              <a:rPr lang="en-US" altLang="zh-TW" sz="2000" dirty="0" smtClean="0"/>
              <a:t>Self-training algorithm for jointly learning to answer and ask questions.</a:t>
            </a:r>
          </a:p>
          <a:p>
            <a:r>
              <a:rPr lang="en-US" altLang="zh-TW" sz="2000" dirty="0" smtClean="0"/>
              <a:t>The proposed model led improvement for both QA, QG   tasks.</a:t>
            </a:r>
            <a:endParaRPr lang="zh-TW" altLang="en-US" sz="2000" dirty="0"/>
          </a:p>
        </p:txBody>
      </p:sp>
    </p:spTree>
    <p:extLst>
      <p:ext uri="{BB962C8B-B14F-4D97-AF65-F5344CB8AC3E}">
        <p14:creationId xmlns:p14="http://schemas.microsoft.com/office/powerpoint/2010/main" val="2465231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31590"/>
            <a:ext cx="8496944" cy="3168352"/>
          </a:xfrm>
        </p:spPr>
        <p:txBody>
          <a:bodyPr anchor="t" anchorCtr="0"/>
          <a:lstStyle/>
          <a:p>
            <a:r>
              <a:rPr lang="en-US" altLang="ko-KR" b="1" dirty="0" smtClean="0">
                <a:solidFill>
                  <a:srgbClr val="FFC000"/>
                </a:solidFill>
              </a:rPr>
              <a:t>Introduction</a:t>
            </a:r>
          </a:p>
          <a:p>
            <a:r>
              <a:rPr lang="en-US" altLang="ko-KR" b="1" dirty="0" smtClean="0"/>
              <a:t>Method</a:t>
            </a:r>
          </a:p>
          <a:p>
            <a:r>
              <a:rPr lang="en-US" altLang="ko-KR" b="1" dirty="0" smtClean="0"/>
              <a:t>Experiment</a:t>
            </a:r>
          </a:p>
          <a:p>
            <a:r>
              <a:rPr lang="en-US" altLang="ko-KR" b="1" dirty="0" smtClean="0"/>
              <a:t>Conclusion</a:t>
            </a:r>
          </a:p>
          <a:p>
            <a:endParaRPr lang="en-US" b="1" dirty="0">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 </a:t>
            </a:r>
            <a:r>
              <a:rPr lang="en-US" altLang="ko-KR" dirty="0" smtClean="0"/>
              <a:t>Outline</a:t>
            </a:r>
            <a:endParaRPr lang="en-US" dirty="0"/>
          </a:p>
        </p:txBody>
      </p:sp>
    </p:spTree>
    <p:extLst>
      <p:ext uri="{BB962C8B-B14F-4D97-AF65-F5344CB8AC3E}">
        <p14:creationId xmlns:p14="http://schemas.microsoft.com/office/powerpoint/2010/main" val="2090594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Introduction</a:t>
            </a:r>
            <a:endParaRPr lang="ko-KR" altLang="en-US" dirty="0"/>
          </a:p>
        </p:txBody>
      </p:sp>
      <p:sp>
        <p:nvSpPr>
          <p:cNvPr id="2" name="Content Placeholder 1"/>
          <p:cNvSpPr>
            <a:spLocks noGrp="1"/>
          </p:cNvSpPr>
          <p:nvPr>
            <p:ph idx="1"/>
          </p:nvPr>
        </p:nvSpPr>
        <p:spPr/>
        <p:txBody>
          <a:bodyPr/>
          <a:lstStyle/>
          <a:p>
            <a:pPr lvl="0"/>
            <a:r>
              <a:rPr lang="en-US" altLang="ko-KR" sz="2400" b="1" dirty="0" smtClean="0"/>
              <a:t>Question answering and question generation</a:t>
            </a:r>
            <a:endParaRPr lang="en-US" sz="2400" b="1" dirty="0"/>
          </a:p>
        </p:txBody>
      </p:sp>
      <p:sp>
        <p:nvSpPr>
          <p:cNvPr id="5" name="Content Placeholder 4"/>
          <p:cNvSpPr>
            <a:spLocks noGrp="1"/>
          </p:cNvSpPr>
          <p:nvPr>
            <p:ph idx="10"/>
          </p:nvPr>
        </p:nvSpPr>
        <p:spPr>
          <a:xfrm>
            <a:off x="1990056" y="1664245"/>
            <a:ext cx="6830416" cy="2995737"/>
          </a:xfrm>
        </p:spPr>
        <p:txBody>
          <a:bodyPr/>
          <a:lstStyle/>
          <a:p>
            <a:r>
              <a:rPr lang="en-US" altLang="ko-KR" sz="2000" dirty="0" smtClean="0"/>
              <a:t>QA: </a:t>
            </a:r>
          </a:p>
          <a:p>
            <a:r>
              <a:rPr lang="en-US" altLang="ko-KR" sz="2000" dirty="0" smtClean="0"/>
              <a:t>well-studied problem in NLP which focus on answering questions using structured or unstructured source of knowledge.</a:t>
            </a:r>
          </a:p>
          <a:p>
            <a:r>
              <a:rPr lang="en-US" altLang="ko-KR" sz="2000" dirty="0" smtClean="0"/>
              <a:t>QG:</a:t>
            </a:r>
          </a:p>
          <a:p>
            <a:r>
              <a:rPr lang="en-US" altLang="ko-KR" sz="2000" dirty="0" smtClean="0"/>
              <a:t>Focusing on generating question from given knowledge.</a:t>
            </a:r>
            <a:endParaRPr lang="ko-KR" altLang="en-US" sz="2000" dirty="0"/>
          </a:p>
        </p:txBody>
      </p:sp>
    </p:spTree>
    <p:extLst>
      <p:ext uri="{BB962C8B-B14F-4D97-AF65-F5344CB8AC3E}">
        <p14:creationId xmlns:p14="http://schemas.microsoft.com/office/powerpoint/2010/main" val="97910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Introduction</a:t>
            </a:r>
            <a:endParaRPr lang="ko-KR" altLang="en-US" dirty="0"/>
          </a:p>
        </p:txBody>
      </p:sp>
      <p:sp>
        <p:nvSpPr>
          <p:cNvPr id="2" name="Content Placeholder 1"/>
          <p:cNvSpPr>
            <a:spLocks noGrp="1"/>
          </p:cNvSpPr>
          <p:nvPr>
            <p:ph idx="1"/>
          </p:nvPr>
        </p:nvSpPr>
        <p:spPr/>
        <p:txBody>
          <a:bodyPr/>
          <a:lstStyle/>
          <a:p>
            <a:pPr lvl="0"/>
            <a:r>
              <a:rPr lang="en-US" sz="2400" b="1" dirty="0" smtClean="0"/>
              <a:t>Separate tasks </a:t>
            </a:r>
            <a:r>
              <a:rPr lang="en-US" sz="2400" b="1" dirty="0" smtClean="0">
                <a:latin typeface="Wingdings"/>
                <a:ea typeface="Wingdings"/>
                <a:cs typeface="Wingdings"/>
                <a:sym typeface="Wingdings"/>
              </a:rPr>
              <a:t></a:t>
            </a:r>
            <a:r>
              <a:rPr lang="en-US" sz="2400" b="1" dirty="0" smtClean="0"/>
              <a:t> A joint learning task</a:t>
            </a:r>
            <a:endParaRPr lang="en-US" sz="2400" b="1" dirty="0"/>
          </a:p>
        </p:txBody>
      </p:sp>
      <p:sp>
        <p:nvSpPr>
          <p:cNvPr id="5" name="Content Placeholder 4"/>
          <p:cNvSpPr>
            <a:spLocks noGrp="1"/>
          </p:cNvSpPr>
          <p:nvPr>
            <p:ph idx="10"/>
          </p:nvPr>
        </p:nvSpPr>
        <p:spPr/>
        <p:txBody>
          <a:bodyPr/>
          <a:lstStyle/>
          <a:p>
            <a:r>
              <a:rPr lang="en-US" altLang="ko-KR" sz="2000" dirty="0" smtClean="0"/>
              <a:t>QA: </a:t>
            </a:r>
          </a:p>
          <a:p>
            <a:r>
              <a:rPr lang="en-US" altLang="ko-KR" sz="2000" dirty="0" smtClean="0"/>
              <a:t>Answering a question q based on a passage p. A sentence selection task here.</a:t>
            </a:r>
          </a:p>
          <a:p>
            <a:r>
              <a:rPr lang="en-US" altLang="ko-KR" sz="2000" dirty="0" smtClean="0"/>
              <a:t>QG: </a:t>
            </a:r>
          </a:p>
          <a:p>
            <a:r>
              <a:rPr lang="en-US" altLang="ko-KR" sz="2000" dirty="0" smtClean="0"/>
              <a:t>Transforming a sentence in the passage into a question</a:t>
            </a:r>
            <a:endParaRPr lang="ko-KR" altLang="en-US" sz="2000" dirty="0"/>
          </a:p>
        </p:txBody>
      </p:sp>
    </p:spTree>
    <p:extLst>
      <p:ext uri="{BB962C8B-B14F-4D97-AF65-F5344CB8AC3E}">
        <p14:creationId xmlns:p14="http://schemas.microsoft.com/office/powerpoint/2010/main" val="3172615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31590"/>
            <a:ext cx="8496944" cy="3168352"/>
          </a:xfrm>
        </p:spPr>
        <p:txBody>
          <a:bodyPr anchor="t" anchorCtr="0"/>
          <a:lstStyle/>
          <a:p>
            <a:r>
              <a:rPr lang="en-US" altLang="ko-KR" b="1" dirty="0" smtClean="0">
                <a:solidFill>
                  <a:schemeClr val="bg1"/>
                </a:solidFill>
              </a:rPr>
              <a:t>Introduction</a:t>
            </a:r>
          </a:p>
          <a:p>
            <a:r>
              <a:rPr lang="en-US" altLang="ko-KR" b="1" dirty="0" smtClean="0">
                <a:solidFill>
                  <a:srgbClr val="FFC000"/>
                </a:solidFill>
              </a:rPr>
              <a:t>Method</a:t>
            </a:r>
          </a:p>
          <a:p>
            <a:r>
              <a:rPr lang="en-US" altLang="ko-KR" b="1" dirty="0" smtClean="0"/>
              <a:t>Experiment</a:t>
            </a:r>
          </a:p>
          <a:p>
            <a:r>
              <a:rPr lang="en-US" altLang="ko-KR" b="1" dirty="0" smtClean="0"/>
              <a:t>Conclusion</a:t>
            </a:r>
          </a:p>
          <a:p>
            <a:endParaRPr lang="en-US" b="1" dirty="0">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 </a:t>
            </a:r>
            <a:r>
              <a:rPr lang="en-US" altLang="ko-KR" dirty="0" smtClean="0"/>
              <a:t>Outline</a:t>
            </a:r>
            <a:endParaRPr lang="en-US" dirty="0"/>
          </a:p>
        </p:txBody>
      </p:sp>
    </p:spTree>
    <p:extLst>
      <p:ext uri="{BB962C8B-B14F-4D97-AF65-F5344CB8AC3E}">
        <p14:creationId xmlns:p14="http://schemas.microsoft.com/office/powerpoint/2010/main" val="2515482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Method</a:t>
            </a:r>
            <a:endParaRPr lang="ko-KR" altLang="en-US" dirty="0"/>
          </a:p>
        </p:txBody>
      </p:sp>
      <p:sp>
        <p:nvSpPr>
          <p:cNvPr id="2" name="Content Placeholder 1"/>
          <p:cNvSpPr>
            <a:spLocks noGrp="1"/>
          </p:cNvSpPr>
          <p:nvPr>
            <p:ph idx="1"/>
          </p:nvPr>
        </p:nvSpPr>
        <p:spPr/>
        <p:txBody>
          <a:bodyPr/>
          <a:lstStyle/>
          <a:p>
            <a:pPr lvl="0"/>
            <a:r>
              <a:rPr lang="en-US" sz="2400" b="1" dirty="0" smtClean="0"/>
              <a:t>Overview</a:t>
            </a:r>
            <a:endParaRPr lang="en-US" sz="2400" b="1" dirty="0"/>
          </a:p>
        </p:txBody>
      </p:sp>
      <p:sp>
        <p:nvSpPr>
          <p:cNvPr id="5" name="Content Placeholder 4"/>
          <p:cNvSpPr>
            <a:spLocks noGrp="1"/>
          </p:cNvSpPr>
          <p:nvPr>
            <p:ph idx="10"/>
          </p:nvPr>
        </p:nvSpPr>
        <p:spPr/>
        <p:txBody>
          <a:bodyPr/>
          <a:lstStyle/>
          <a:p>
            <a:endParaRPr lang="ko-KR" altLang="en-US" sz="2000" dirty="0"/>
          </a:p>
        </p:txBody>
      </p:sp>
      <p:sp>
        <p:nvSpPr>
          <p:cNvPr id="6" name="Google Shape;459;p27"/>
          <p:cNvSpPr/>
          <p:nvPr/>
        </p:nvSpPr>
        <p:spPr>
          <a:xfrm>
            <a:off x="2339752" y="1923678"/>
            <a:ext cx="2149500" cy="1325100"/>
          </a:xfrm>
          <a:prstGeom prst="homePlate">
            <a:avLst>
              <a:gd name="adj" fmla="val 30129"/>
            </a:avLst>
          </a:prstGeom>
          <a:solidFill>
            <a:srgbClr val="FFFFFF">
              <a:alpha val="35380"/>
            </a:srgb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smtClean="0">
                <a:solidFill>
                  <a:srgbClr val="FFFFFF"/>
                </a:solidFill>
                <a:latin typeface="Arial" panose="020B0604020202020204" pitchFamily="34" charset="0"/>
                <a:ea typeface="Nunito"/>
                <a:cs typeface="Arial" panose="020B0604020202020204" pitchFamily="34" charset="0"/>
                <a:sym typeface="Nunito"/>
              </a:rPr>
              <a:t>Train initial QA/QG model</a:t>
            </a:r>
            <a:endParaRPr sz="1200" dirty="0">
              <a:solidFill>
                <a:srgbClr val="FFFFFF"/>
              </a:solidFill>
              <a:latin typeface="Arial" panose="020B0604020202020204" pitchFamily="34" charset="0"/>
              <a:ea typeface="Nunito"/>
              <a:cs typeface="Arial" panose="020B0604020202020204" pitchFamily="34" charset="0"/>
              <a:sym typeface="Nunito"/>
            </a:endParaRPr>
          </a:p>
        </p:txBody>
      </p:sp>
      <p:sp>
        <p:nvSpPr>
          <p:cNvPr id="7" name="Google Shape;460;p27"/>
          <p:cNvSpPr/>
          <p:nvPr/>
        </p:nvSpPr>
        <p:spPr>
          <a:xfrm>
            <a:off x="4203868" y="1923678"/>
            <a:ext cx="2312348" cy="1325100"/>
          </a:xfrm>
          <a:prstGeom prst="chevron">
            <a:avLst>
              <a:gd name="adj" fmla="val 29853"/>
            </a:avLst>
          </a:prstGeom>
          <a:solidFill>
            <a:srgbClr val="FFFFFF">
              <a:alpha val="35380"/>
            </a:srgb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lvl="0" algn="ctr"/>
            <a:r>
              <a:rPr lang="en-US" altLang="zh-TW" sz="1200" dirty="0" smtClean="0">
                <a:solidFill>
                  <a:srgbClr val="FFFFFF"/>
                </a:solidFill>
                <a:latin typeface="Arial" panose="020B0604020202020204" pitchFamily="34" charset="0"/>
                <a:ea typeface="Nunito"/>
                <a:cs typeface="Arial" panose="020B0604020202020204" pitchFamily="34" charset="0"/>
                <a:sym typeface="Nunito"/>
              </a:rPr>
              <a:t>Get Q-A pairs from unlabeled text</a:t>
            </a:r>
            <a:endParaRPr lang="en-US" altLang="zh-TW" sz="1200" dirty="0">
              <a:solidFill>
                <a:srgbClr val="FFFFFF"/>
              </a:solidFill>
              <a:latin typeface="Arial" panose="020B0604020202020204" pitchFamily="34" charset="0"/>
              <a:ea typeface="Nunito"/>
              <a:cs typeface="Arial" panose="020B0604020202020204" pitchFamily="34" charset="0"/>
              <a:sym typeface="Nunito"/>
            </a:endParaRPr>
          </a:p>
        </p:txBody>
      </p:sp>
      <p:sp>
        <p:nvSpPr>
          <p:cNvPr id="8" name="Google Shape;461;p27"/>
          <p:cNvSpPr/>
          <p:nvPr/>
        </p:nvSpPr>
        <p:spPr>
          <a:xfrm>
            <a:off x="6228184" y="1923678"/>
            <a:ext cx="2315421" cy="1325100"/>
          </a:xfrm>
          <a:prstGeom prst="chevron">
            <a:avLst>
              <a:gd name="adj" fmla="val 29853"/>
            </a:avLst>
          </a:prstGeom>
          <a:solidFill>
            <a:srgbClr val="FFFFFF">
              <a:alpha val="35380"/>
            </a:srgb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smtClean="0">
                <a:solidFill>
                  <a:srgbClr val="FFFFFF"/>
                </a:solidFill>
                <a:latin typeface="Arial" panose="020B0604020202020204" pitchFamily="34" charset="0"/>
                <a:ea typeface="Nunito"/>
                <a:cs typeface="Arial" panose="020B0604020202020204" pitchFamily="34" charset="0"/>
                <a:sym typeface="Nunito"/>
              </a:rPr>
              <a:t>Update the models</a:t>
            </a:r>
            <a:endParaRPr sz="1200" dirty="0">
              <a:solidFill>
                <a:srgbClr val="FFFFFF"/>
              </a:solidFill>
              <a:latin typeface="Arial" panose="020B0604020202020204" pitchFamily="34" charset="0"/>
              <a:ea typeface="Nunito"/>
              <a:cs typeface="Arial" panose="020B0604020202020204" pitchFamily="34" charset="0"/>
              <a:sym typeface="Nunito"/>
            </a:endParaRPr>
          </a:p>
        </p:txBody>
      </p:sp>
    </p:spTree>
    <p:extLst>
      <p:ext uri="{BB962C8B-B14F-4D97-AF65-F5344CB8AC3E}">
        <p14:creationId xmlns:p14="http://schemas.microsoft.com/office/powerpoint/2010/main" val="2044973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Method</a:t>
            </a:r>
            <a:endParaRPr lang="ko-KR" altLang="en-US" dirty="0"/>
          </a:p>
        </p:txBody>
      </p:sp>
      <p:sp>
        <p:nvSpPr>
          <p:cNvPr id="5" name="Content Placeholder 4"/>
          <p:cNvSpPr>
            <a:spLocks noGrp="1"/>
          </p:cNvSpPr>
          <p:nvPr>
            <p:ph idx="10"/>
          </p:nvPr>
        </p:nvSpPr>
        <p:spPr/>
        <p:txBody>
          <a:bodyPr/>
          <a:lstStyle/>
          <a:p>
            <a:r>
              <a:rPr lang="en-US" altLang="ko-KR" sz="2000" dirty="0" smtClean="0"/>
              <a:t>Using two bi-LSTMs as encoders for passages and questions.</a:t>
            </a:r>
          </a:p>
          <a:p>
            <a:r>
              <a:rPr lang="en-US" altLang="ko-KR" sz="2000" dirty="0" smtClean="0"/>
              <a:t>Transforming a passage to a contextual vector</a:t>
            </a:r>
            <a:endParaRPr lang="en-US" altLang="ko-KR" sz="2000" dirty="0" smtClean="0"/>
          </a:p>
          <a:p>
            <a:pPr algn="ctr"/>
            <a:endParaRPr lang="ko-KR" altLang="en-US" sz="2000" dirty="0"/>
          </a:p>
        </p:txBody>
      </p:sp>
      <p:sp>
        <p:nvSpPr>
          <p:cNvPr id="4" name="內容版面配置區 3"/>
          <p:cNvSpPr>
            <a:spLocks noGrp="1"/>
          </p:cNvSpPr>
          <p:nvPr>
            <p:ph idx="1"/>
          </p:nvPr>
        </p:nvSpPr>
        <p:spPr/>
        <p:txBody>
          <a:bodyPr/>
          <a:lstStyle/>
          <a:p>
            <a:r>
              <a:rPr lang="en-US" altLang="zh-TW" dirty="0" smtClean="0"/>
              <a:t>QA:</a:t>
            </a:r>
            <a:r>
              <a:rPr lang="zh-TW" altLang="en-US" dirty="0" smtClean="0"/>
              <a:t> </a:t>
            </a:r>
            <a:r>
              <a:rPr lang="en-US" altLang="zh-TW" dirty="0" smtClean="0"/>
              <a:t>select an answer sentence from the passage</a:t>
            </a:r>
            <a:endParaRPr lang="zh-TW" altLang="en-US" dirty="0"/>
          </a:p>
        </p:txBody>
      </p:sp>
      <p:sp>
        <p:nvSpPr>
          <p:cNvPr id="7" name="Google Shape;460;p27"/>
          <p:cNvSpPr/>
          <p:nvPr/>
        </p:nvSpPr>
        <p:spPr>
          <a:xfrm>
            <a:off x="6654538" y="279787"/>
            <a:ext cx="1186221" cy="676671"/>
          </a:xfrm>
          <a:prstGeom prst="chevron">
            <a:avLst>
              <a:gd name="adj" fmla="val 29853"/>
            </a:avLst>
          </a:prstGeom>
          <a:solidFill>
            <a:srgbClr val="FFFFFF">
              <a:alpha val="35380"/>
            </a:srgb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lvl="0" algn="ctr"/>
            <a:r>
              <a:rPr lang="en-US" altLang="zh-TW" sz="900" dirty="0">
                <a:solidFill>
                  <a:srgbClr val="FFFFFF"/>
                </a:solidFill>
                <a:latin typeface="Arial" panose="020B0604020202020204" pitchFamily="34" charset="0"/>
                <a:ea typeface="Nunito"/>
                <a:cs typeface="Arial" panose="020B0604020202020204" pitchFamily="34" charset="0"/>
                <a:sym typeface="Nunito"/>
              </a:rPr>
              <a:t>Get Q-A pairs from unlabeled text</a:t>
            </a:r>
            <a:endParaRPr lang="en-US" altLang="zh-TW"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9" name="Google Shape;459;p27"/>
          <p:cNvSpPr/>
          <p:nvPr/>
        </p:nvSpPr>
        <p:spPr>
          <a:xfrm>
            <a:off x="5663473" y="279786"/>
            <a:ext cx="1069380" cy="676671"/>
          </a:xfrm>
          <a:prstGeom prst="homePlate">
            <a:avLst>
              <a:gd name="adj" fmla="val 30129"/>
            </a:avLst>
          </a:prstGeom>
          <a:solidFill>
            <a:schemeClr val="tx2">
              <a:lumMod val="40000"/>
              <a:lumOff val="60000"/>
              <a:alpha val="35380"/>
            </a:scheme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Train initial </a:t>
            </a:r>
          </a:p>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QA/QG model</a:t>
            </a:r>
            <a:endParaRPr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10" name="Google Shape;461;p27"/>
          <p:cNvSpPr/>
          <p:nvPr/>
        </p:nvSpPr>
        <p:spPr>
          <a:xfrm>
            <a:off x="7740554" y="279785"/>
            <a:ext cx="1151926" cy="676671"/>
          </a:xfrm>
          <a:prstGeom prst="chevron">
            <a:avLst>
              <a:gd name="adj" fmla="val 29853"/>
            </a:avLst>
          </a:prstGeom>
          <a:solidFill>
            <a:srgbClr val="FFFFFF">
              <a:alpha val="35380"/>
            </a:srgb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Update the models</a:t>
            </a:r>
            <a:endParaRPr sz="900" dirty="0">
              <a:solidFill>
                <a:srgbClr val="FFFFFF"/>
              </a:solidFill>
              <a:latin typeface="Arial" panose="020B0604020202020204" pitchFamily="34" charset="0"/>
              <a:ea typeface="Nunito"/>
              <a:cs typeface="Arial" panose="020B0604020202020204" pitchFamily="34" charset="0"/>
              <a:sym typeface="Nunito"/>
            </a:endParaRPr>
          </a:p>
        </p:txBody>
      </p:sp>
      <p:pic>
        <p:nvPicPr>
          <p:cNvPr id="16" name="圖片 15"/>
          <p:cNvPicPr>
            <a:picLocks noChangeAspect="1"/>
          </p:cNvPicPr>
          <p:nvPr/>
        </p:nvPicPr>
        <p:blipFill>
          <a:blip r:embed="rId2"/>
          <a:stretch>
            <a:fillRect/>
          </a:stretch>
        </p:blipFill>
        <p:spPr>
          <a:xfrm>
            <a:off x="2438401" y="2790071"/>
            <a:ext cx="3645768" cy="411502"/>
          </a:xfrm>
          <a:prstGeom prst="rect">
            <a:avLst/>
          </a:prstGeom>
        </p:spPr>
      </p:pic>
      <p:pic>
        <p:nvPicPr>
          <p:cNvPr id="17" name="圖片 16"/>
          <p:cNvPicPr>
            <a:picLocks noChangeAspect="1"/>
          </p:cNvPicPr>
          <p:nvPr/>
        </p:nvPicPr>
        <p:blipFill>
          <a:blip r:embed="rId3"/>
          <a:stretch>
            <a:fillRect/>
          </a:stretch>
        </p:blipFill>
        <p:spPr>
          <a:xfrm>
            <a:off x="2438401" y="3363838"/>
            <a:ext cx="1162817" cy="333595"/>
          </a:xfrm>
          <a:prstGeom prst="rect">
            <a:avLst/>
          </a:prstGeom>
        </p:spPr>
      </p:pic>
      <p:pic>
        <p:nvPicPr>
          <p:cNvPr id="18" name="圖片 17"/>
          <p:cNvPicPr>
            <a:picLocks noChangeAspect="1"/>
          </p:cNvPicPr>
          <p:nvPr/>
        </p:nvPicPr>
        <p:blipFill>
          <a:blip r:embed="rId4"/>
          <a:stretch>
            <a:fillRect/>
          </a:stretch>
        </p:blipFill>
        <p:spPr>
          <a:xfrm>
            <a:off x="2438401" y="3858567"/>
            <a:ext cx="2438400" cy="304800"/>
          </a:xfrm>
          <a:prstGeom prst="rect">
            <a:avLst/>
          </a:prstGeom>
        </p:spPr>
      </p:pic>
      <p:pic>
        <p:nvPicPr>
          <p:cNvPr id="19" name="圖片 18"/>
          <p:cNvPicPr>
            <a:picLocks noChangeAspect="1"/>
          </p:cNvPicPr>
          <p:nvPr/>
        </p:nvPicPr>
        <p:blipFill>
          <a:blip r:embed="rId5"/>
          <a:stretch>
            <a:fillRect/>
          </a:stretch>
        </p:blipFill>
        <p:spPr>
          <a:xfrm>
            <a:off x="2438401" y="4336884"/>
            <a:ext cx="1228725" cy="466725"/>
          </a:xfrm>
          <a:prstGeom prst="rect">
            <a:avLst/>
          </a:prstGeom>
        </p:spPr>
      </p:pic>
    </p:spTree>
    <p:extLst>
      <p:ext uri="{BB962C8B-B14F-4D97-AF65-F5344CB8AC3E}">
        <p14:creationId xmlns:p14="http://schemas.microsoft.com/office/powerpoint/2010/main" val="191855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Method</a:t>
            </a:r>
            <a:endParaRPr lang="ko-KR" altLang="en-US" dirty="0"/>
          </a:p>
        </p:txBody>
      </p:sp>
      <p:sp>
        <p:nvSpPr>
          <p:cNvPr id="5" name="Content Placeholder 4"/>
          <p:cNvSpPr>
            <a:spLocks noGrp="1"/>
          </p:cNvSpPr>
          <p:nvPr>
            <p:ph idx="10"/>
          </p:nvPr>
        </p:nvSpPr>
        <p:spPr/>
        <p:txBody>
          <a:bodyPr/>
          <a:lstStyle/>
          <a:p>
            <a:r>
              <a:rPr lang="en-US" altLang="ko-KR" sz="2000" dirty="0" smtClean="0"/>
              <a:t>Final answer:</a:t>
            </a:r>
          </a:p>
          <a:p>
            <a:endParaRPr lang="en-US" altLang="ko-KR" sz="2000" dirty="0"/>
          </a:p>
          <a:p>
            <a:endParaRPr lang="en-US" altLang="ko-KR" sz="2000" dirty="0" smtClean="0"/>
          </a:p>
          <a:p>
            <a:r>
              <a:rPr lang="en-US" altLang="ko-KR" sz="2000" dirty="0" smtClean="0"/>
              <a:t>Loss function:</a:t>
            </a:r>
            <a:endParaRPr lang="ko-KR" altLang="en-US" sz="2000" dirty="0"/>
          </a:p>
        </p:txBody>
      </p:sp>
      <p:sp>
        <p:nvSpPr>
          <p:cNvPr id="4" name="內容版面配置區 3"/>
          <p:cNvSpPr>
            <a:spLocks noGrp="1"/>
          </p:cNvSpPr>
          <p:nvPr>
            <p:ph idx="1"/>
          </p:nvPr>
        </p:nvSpPr>
        <p:spPr/>
        <p:txBody>
          <a:bodyPr/>
          <a:lstStyle/>
          <a:p>
            <a:r>
              <a:rPr lang="en-US" altLang="zh-TW" dirty="0" smtClean="0"/>
              <a:t>QA:</a:t>
            </a:r>
            <a:r>
              <a:rPr lang="zh-TW" altLang="en-US" dirty="0" smtClean="0"/>
              <a:t> </a:t>
            </a:r>
            <a:r>
              <a:rPr lang="en-US" altLang="zh-TW" dirty="0" smtClean="0"/>
              <a:t>select an answer sentence from the passage</a:t>
            </a:r>
            <a:endParaRPr lang="zh-TW" altLang="en-US" dirty="0"/>
          </a:p>
        </p:txBody>
      </p:sp>
      <p:sp>
        <p:nvSpPr>
          <p:cNvPr id="7" name="Google Shape;460;p27"/>
          <p:cNvSpPr/>
          <p:nvPr/>
        </p:nvSpPr>
        <p:spPr>
          <a:xfrm>
            <a:off x="6654538" y="279787"/>
            <a:ext cx="1186221" cy="676671"/>
          </a:xfrm>
          <a:prstGeom prst="chevron">
            <a:avLst>
              <a:gd name="adj" fmla="val 29853"/>
            </a:avLst>
          </a:prstGeom>
          <a:solidFill>
            <a:srgbClr val="FFFFFF">
              <a:alpha val="35380"/>
            </a:srgb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lvl="0" algn="ctr"/>
            <a:r>
              <a:rPr lang="en-US" altLang="zh-TW" sz="900" dirty="0">
                <a:solidFill>
                  <a:srgbClr val="FFFFFF"/>
                </a:solidFill>
                <a:latin typeface="Arial" panose="020B0604020202020204" pitchFamily="34" charset="0"/>
                <a:ea typeface="Nunito"/>
                <a:cs typeface="Arial" panose="020B0604020202020204" pitchFamily="34" charset="0"/>
                <a:sym typeface="Nunito"/>
              </a:rPr>
              <a:t>Get Q-A pairs from unlabeled text</a:t>
            </a:r>
            <a:endParaRPr lang="en-US" altLang="zh-TW"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9" name="Google Shape;459;p27"/>
          <p:cNvSpPr/>
          <p:nvPr/>
        </p:nvSpPr>
        <p:spPr>
          <a:xfrm>
            <a:off x="5663473" y="279786"/>
            <a:ext cx="1069380" cy="676671"/>
          </a:xfrm>
          <a:prstGeom prst="homePlate">
            <a:avLst>
              <a:gd name="adj" fmla="val 30129"/>
            </a:avLst>
          </a:prstGeom>
          <a:solidFill>
            <a:schemeClr val="tx2">
              <a:lumMod val="40000"/>
              <a:lumOff val="60000"/>
              <a:alpha val="35380"/>
            </a:scheme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Train initial </a:t>
            </a:r>
          </a:p>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QA/QG model</a:t>
            </a:r>
            <a:endParaRPr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10" name="Google Shape;461;p27"/>
          <p:cNvSpPr/>
          <p:nvPr/>
        </p:nvSpPr>
        <p:spPr>
          <a:xfrm>
            <a:off x="7740554" y="279785"/>
            <a:ext cx="1151926" cy="676671"/>
          </a:xfrm>
          <a:prstGeom prst="chevron">
            <a:avLst>
              <a:gd name="adj" fmla="val 29853"/>
            </a:avLst>
          </a:prstGeom>
          <a:solidFill>
            <a:srgbClr val="FFFFFF">
              <a:alpha val="35380"/>
            </a:srgb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Update the models</a:t>
            </a:r>
            <a:endParaRPr sz="900" dirty="0">
              <a:solidFill>
                <a:srgbClr val="FFFFFF"/>
              </a:solidFill>
              <a:latin typeface="Arial" panose="020B0604020202020204" pitchFamily="34" charset="0"/>
              <a:ea typeface="Nunito"/>
              <a:cs typeface="Arial" panose="020B0604020202020204" pitchFamily="34" charset="0"/>
              <a:sym typeface="Nunito"/>
            </a:endParaRPr>
          </a:p>
        </p:txBody>
      </p:sp>
      <p:pic>
        <p:nvPicPr>
          <p:cNvPr id="11" name="圖片 10"/>
          <p:cNvPicPr>
            <a:picLocks noChangeAspect="1"/>
          </p:cNvPicPr>
          <p:nvPr/>
        </p:nvPicPr>
        <p:blipFill>
          <a:blip r:embed="rId2"/>
          <a:stretch>
            <a:fillRect/>
          </a:stretch>
        </p:blipFill>
        <p:spPr>
          <a:xfrm>
            <a:off x="2339625" y="3233053"/>
            <a:ext cx="3133725" cy="809625"/>
          </a:xfrm>
          <a:prstGeom prst="rect">
            <a:avLst/>
          </a:prstGeom>
        </p:spPr>
      </p:pic>
      <p:pic>
        <p:nvPicPr>
          <p:cNvPr id="2" name="圖片 1"/>
          <p:cNvPicPr>
            <a:picLocks noChangeAspect="1"/>
          </p:cNvPicPr>
          <p:nvPr/>
        </p:nvPicPr>
        <p:blipFill>
          <a:blip r:embed="rId3"/>
          <a:stretch>
            <a:fillRect/>
          </a:stretch>
        </p:blipFill>
        <p:spPr>
          <a:xfrm>
            <a:off x="2339625" y="2128789"/>
            <a:ext cx="1924050" cy="476250"/>
          </a:xfrm>
          <a:prstGeom prst="rect">
            <a:avLst/>
          </a:prstGeom>
        </p:spPr>
      </p:pic>
    </p:spTree>
    <p:extLst>
      <p:ext uri="{BB962C8B-B14F-4D97-AF65-F5344CB8AC3E}">
        <p14:creationId xmlns:p14="http://schemas.microsoft.com/office/powerpoint/2010/main" val="770440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Method</a:t>
            </a:r>
            <a:endParaRPr lang="ko-KR" altLang="en-US" dirty="0"/>
          </a:p>
        </p:txBody>
      </p:sp>
      <p:sp>
        <p:nvSpPr>
          <p:cNvPr id="5" name="Content Placeholder 4"/>
          <p:cNvSpPr>
            <a:spLocks noGrp="1"/>
          </p:cNvSpPr>
          <p:nvPr>
            <p:ph idx="10"/>
          </p:nvPr>
        </p:nvSpPr>
        <p:spPr/>
        <p:txBody>
          <a:bodyPr/>
          <a:lstStyle/>
          <a:p>
            <a:r>
              <a:rPr lang="en-US" altLang="ko-KR" sz="2000" dirty="0" smtClean="0"/>
              <a:t>Using S2S model, a bi-LSTM as encoder and LSTM as decoder.</a:t>
            </a:r>
          </a:p>
          <a:p>
            <a:pPr algn="ctr"/>
            <a:endParaRPr lang="ko-KR" altLang="en-US" sz="2000" dirty="0"/>
          </a:p>
        </p:txBody>
      </p:sp>
      <p:sp>
        <p:nvSpPr>
          <p:cNvPr id="4" name="內容版面配置區 3"/>
          <p:cNvSpPr>
            <a:spLocks noGrp="1"/>
          </p:cNvSpPr>
          <p:nvPr>
            <p:ph idx="1"/>
          </p:nvPr>
        </p:nvSpPr>
        <p:spPr/>
        <p:txBody>
          <a:bodyPr/>
          <a:lstStyle/>
          <a:p>
            <a:r>
              <a:rPr lang="en-US" altLang="zh-TW" dirty="0" smtClean="0"/>
              <a:t>QG:</a:t>
            </a:r>
            <a:r>
              <a:rPr lang="zh-TW" altLang="en-US" dirty="0" smtClean="0"/>
              <a:t> </a:t>
            </a:r>
            <a:r>
              <a:rPr lang="en-US" altLang="zh-TW" dirty="0" smtClean="0"/>
              <a:t>generating question from a passage</a:t>
            </a:r>
            <a:endParaRPr lang="zh-TW" altLang="en-US" dirty="0"/>
          </a:p>
        </p:txBody>
      </p:sp>
      <p:sp>
        <p:nvSpPr>
          <p:cNvPr id="7" name="Google Shape;460;p27"/>
          <p:cNvSpPr/>
          <p:nvPr/>
        </p:nvSpPr>
        <p:spPr>
          <a:xfrm>
            <a:off x="6654538" y="279787"/>
            <a:ext cx="1186221" cy="676671"/>
          </a:xfrm>
          <a:prstGeom prst="chevron">
            <a:avLst>
              <a:gd name="adj" fmla="val 29853"/>
            </a:avLst>
          </a:prstGeom>
          <a:solidFill>
            <a:srgbClr val="FFFFFF">
              <a:alpha val="35380"/>
            </a:srgb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lvl="0" algn="ctr"/>
            <a:r>
              <a:rPr lang="en-US" altLang="zh-TW" sz="900" dirty="0">
                <a:solidFill>
                  <a:srgbClr val="FFFFFF"/>
                </a:solidFill>
                <a:latin typeface="Arial" panose="020B0604020202020204" pitchFamily="34" charset="0"/>
                <a:ea typeface="Nunito"/>
                <a:cs typeface="Arial" panose="020B0604020202020204" pitchFamily="34" charset="0"/>
                <a:sym typeface="Nunito"/>
              </a:rPr>
              <a:t>Get Q-A pairs from unlabeled text</a:t>
            </a:r>
            <a:endParaRPr lang="en-US" altLang="zh-TW"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9" name="Google Shape;459;p27"/>
          <p:cNvSpPr/>
          <p:nvPr/>
        </p:nvSpPr>
        <p:spPr>
          <a:xfrm>
            <a:off x="5663473" y="279786"/>
            <a:ext cx="1069380" cy="676671"/>
          </a:xfrm>
          <a:prstGeom prst="homePlate">
            <a:avLst>
              <a:gd name="adj" fmla="val 30129"/>
            </a:avLst>
          </a:prstGeom>
          <a:solidFill>
            <a:schemeClr val="tx2">
              <a:lumMod val="40000"/>
              <a:lumOff val="60000"/>
              <a:alpha val="35380"/>
            </a:scheme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Train initial </a:t>
            </a:r>
          </a:p>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QA/QG model</a:t>
            </a:r>
            <a:endParaRPr sz="900" dirty="0">
              <a:solidFill>
                <a:srgbClr val="FFFFFF"/>
              </a:solidFill>
              <a:latin typeface="Arial" panose="020B0604020202020204" pitchFamily="34" charset="0"/>
              <a:ea typeface="Nunito"/>
              <a:cs typeface="Arial" panose="020B0604020202020204" pitchFamily="34" charset="0"/>
              <a:sym typeface="Nunito"/>
            </a:endParaRPr>
          </a:p>
        </p:txBody>
      </p:sp>
      <p:sp>
        <p:nvSpPr>
          <p:cNvPr id="10" name="Google Shape;461;p27"/>
          <p:cNvSpPr/>
          <p:nvPr/>
        </p:nvSpPr>
        <p:spPr>
          <a:xfrm>
            <a:off x="7740554" y="279785"/>
            <a:ext cx="1151926" cy="676671"/>
          </a:xfrm>
          <a:prstGeom prst="chevron">
            <a:avLst>
              <a:gd name="adj" fmla="val 29853"/>
            </a:avLst>
          </a:prstGeom>
          <a:solidFill>
            <a:srgbClr val="FFFFFF">
              <a:alpha val="35380"/>
            </a:srgbClr>
          </a:solidFill>
          <a:ln w="9525" cap="flat" cmpd="sng">
            <a:solidFill>
              <a:srgbClr val="FFFFFF"/>
            </a:solidFill>
            <a:prstDash val="dashDot"/>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dirty="0" smtClean="0">
                <a:solidFill>
                  <a:srgbClr val="FFFFFF"/>
                </a:solidFill>
                <a:latin typeface="Arial" panose="020B0604020202020204" pitchFamily="34" charset="0"/>
                <a:ea typeface="Nunito"/>
                <a:cs typeface="Arial" panose="020B0604020202020204" pitchFamily="34" charset="0"/>
                <a:sym typeface="Nunito"/>
              </a:rPr>
              <a:t>Update the models</a:t>
            </a:r>
            <a:endParaRPr sz="900" dirty="0">
              <a:solidFill>
                <a:srgbClr val="FFFFFF"/>
              </a:solidFill>
              <a:latin typeface="Arial" panose="020B0604020202020204" pitchFamily="34" charset="0"/>
              <a:ea typeface="Nunito"/>
              <a:cs typeface="Arial" panose="020B0604020202020204" pitchFamily="34" charset="0"/>
              <a:sym typeface="Nunito"/>
            </a:endParaRPr>
          </a:p>
        </p:txBody>
      </p:sp>
      <p:pic>
        <p:nvPicPr>
          <p:cNvPr id="2" name="圖片 1"/>
          <p:cNvPicPr>
            <a:picLocks noChangeAspect="1"/>
          </p:cNvPicPr>
          <p:nvPr/>
        </p:nvPicPr>
        <p:blipFill>
          <a:blip r:embed="rId2"/>
          <a:stretch>
            <a:fillRect/>
          </a:stretch>
        </p:blipFill>
        <p:spPr>
          <a:xfrm>
            <a:off x="2411760" y="2499742"/>
            <a:ext cx="3076575" cy="1476375"/>
          </a:xfrm>
          <a:prstGeom prst="rect">
            <a:avLst/>
          </a:prstGeom>
        </p:spPr>
      </p:pic>
      <p:pic>
        <p:nvPicPr>
          <p:cNvPr id="6" name="圖片 5"/>
          <p:cNvPicPr>
            <a:picLocks noChangeAspect="1"/>
          </p:cNvPicPr>
          <p:nvPr/>
        </p:nvPicPr>
        <p:blipFill>
          <a:blip r:embed="rId3"/>
          <a:stretch>
            <a:fillRect/>
          </a:stretch>
        </p:blipFill>
        <p:spPr>
          <a:xfrm>
            <a:off x="5708499" y="2706575"/>
            <a:ext cx="3078297" cy="1269542"/>
          </a:xfrm>
          <a:prstGeom prst="rect">
            <a:avLst/>
          </a:prstGeom>
        </p:spPr>
      </p:pic>
      <p:sp>
        <p:nvSpPr>
          <p:cNvPr id="8" name="文字方塊 7"/>
          <p:cNvSpPr txBox="1"/>
          <p:nvPr/>
        </p:nvSpPr>
        <p:spPr>
          <a:xfrm>
            <a:off x="1805670" y="4506673"/>
            <a:ext cx="7366119" cy="369332"/>
          </a:xfrm>
          <a:prstGeom prst="rect">
            <a:avLst/>
          </a:prstGeom>
          <a:noFill/>
        </p:spPr>
        <p:txBody>
          <a:bodyPr wrap="none" rtlCol="0">
            <a:spAutoFit/>
          </a:bodyPr>
          <a:lstStyle/>
          <a:p>
            <a:r>
              <a:rPr lang="en-US" altLang="zh-TW" dirty="0"/>
              <a:t>Effective Approaches to Attention-based Neural Machine Translation</a:t>
            </a:r>
            <a:endParaRPr lang="zh-TW" altLang="en-US" dirty="0"/>
          </a:p>
        </p:txBody>
      </p:sp>
    </p:spTree>
    <p:extLst>
      <p:ext uri="{BB962C8B-B14F-4D97-AF65-F5344CB8AC3E}">
        <p14:creationId xmlns:p14="http://schemas.microsoft.com/office/powerpoint/2010/main" val="3058410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1917</TotalTime>
  <Words>448</Words>
  <Application>Microsoft Office PowerPoint</Application>
  <PresentationFormat>如螢幕大小 (16:9)</PresentationFormat>
  <Paragraphs>125</Paragraphs>
  <Slides>19</Slides>
  <Notes>0</Notes>
  <HiddenSlides>0</HiddenSlides>
  <MMClips>0</MMClips>
  <ScaleCrop>false</ScaleCrop>
  <HeadingPairs>
    <vt:vector size="6" baseType="variant">
      <vt:variant>
        <vt:lpstr>使用字型</vt:lpstr>
      </vt:variant>
      <vt:variant>
        <vt:i4>6</vt:i4>
      </vt:variant>
      <vt:variant>
        <vt:lpstr>佈景主題</vt:lpstr>
      </vt:variant>
      <vt:variant>
        <vt:i4>2</vt:i4>
      </vt:variant>
      <vt:variant>
        <vt:lpstr>投影片標題</vt:lpstr>
      </vt:variant>
      <vt:variant>
        <vt:i4>19</vt:i4>
      </vt:variant>
    </vt:vector>
  </HeadingPairs>
  <TitlesOfParts>
    <vt:vector size="27" baseType="lpstr">
      <vt:lpstr>맑은 고딕</vt:lpstr>
      <vt:lpstr>新細明體</vt:lpstr>
      <vt:lpstr>Arial</vt:lpstr>
      <vt:lpstr>Calibri</vt:lpstr>
      <vt:lpstr>Nunito</vt:lpstr>
      <vt:lpstr>Wingdings</vt:lpstr>
      <vt:lpstr>Office Theme</vt:lpstr>
      <vt:lpstr>Custom Design</vt:lpstr>
      <vt:lpstr>PowerPoint 簡報</vt:lpstr>
      <vt:lpstr> Outline</vt:lpstr>
      <vt:lpstr>Introduction</vt:lpstr>
      <vt:lpstr>Introduction</vt:lpstr>
      <vt:lpstr> Outline</vt:lpstr>
      <vt:lpstr>Method</vt:lpstr>
      <vt:lpstr>Method</vt:lpstr>
      <vt:lpstr>Method</vt:lpstr>
      <vt:lpstr>Method</vt:lpstr>
      <vt:lpstr>Method</vt:lpstr>
      <vt:lpstr>Method</vt:lpstr>
      <vt:lpstr>Method</vt:lpstr>
      <vt:lpstr>Method</vt:lpstr>
      <vt:lpstr> Outline</vt:lpstr>
      <vt:lpstr>Experiment</vt:lpstr>
      <vt:lpstr>Experiment</vt:lpstr>
      <vt:lpstr>Experiment</vt:lpstr>
      <vt:lpstr> Outline</vt:lpstr>
      <vt:lpstr>Conclusion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User</cp:lastModifiedBy>
  <cp:revision>49</cp:revision>
  <dcterms:created xsi:type="dcterms:W3CDTF">2014-04-01T16:27:38Z</dcterms:created>
  <dcterms:modified xsi:type="dcterms:W3CDTF">2018-12-11T06:09:28Z</dcterms:modified>
</cp:coreProperties>
</file>